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1"/>
  </p:sldMasterIdLst>
  <p:notesMasterIdLst>
    <p:notesMasterId r:id="rId60"/>
  </p:notesMasterIdLst>
  <p:sldIdLst>
    <p:sldId id="342" r:id="rId2"/>
    <p:sldId id="361" r:id="rId3"/>
    <p:sldId id="328" r:id="rId4"/>
    <p:sldId id="289" r:id="rId5"/>
    <p:sldId id="340" r:id="rId6"/>
    <p:sldId id="331" r:id="rId7"/>
    <p:sldId id="332" r:id="rId8"/>
    <p:sldId id="352" r:id="rId9"/>
    <p:sldId id="336" r:id="rId10"/>
    <p:sldId id="337" r:id="rId11"/>
    <p:sldId id="273" r:id="rId12"/>
    <p:sldId id="295" r:id="rId13"/>
    <p:sldId id="281" r:id="rId14"/>
    <p:sldId id="283" r:id="rId15"/>
    <p:sldId id="284" r:id="rId16"/>
    <p:sldId id="285" r:id="rId17"/>
    <p:sldId id="304" r:id="rId18"/>
    <p:sldId id="299" r:id="rId19"/>
    <p:sldId id="334" r:id="rId20"/>
    <p:sldId id="307" r:id="rId21"/>
    <p:sldId id="308" r:id="rId22"/>
    <p:sldId id="294" r:id="rId23"/>
    <p:sldId id="365" r:id="rId24"/>
    <p:sldId id="309" r:id="rId25"/>
    <p:sldId id="310" r:id="rId26"/>
    <p:sldId id="333" r:id="rId27"/>
    <p:sldId id="343" r:id="rId28"/>
    <p:sldId id="293" r:id="rId29"/>
    <p:sldId id="291" r:id="rId30"/>
    <p:sldId id="300" r:id="rId31"/>
    <p:sldId id="301" r:id="rId32"/>
    <p:sldId id="302" r:id="rId33"/>
    <p:sldId id="303" r:id="rId34"/>
    <p:sldId id="341" r:id="rId35"/>
    <p:sldId id="325" r:id="rId36"/>
    <p:sldId id="327" r:id="rId37"/>
    <p:sldId id="266" r:id="rId38"/>
    <p:sldId id="347" r:id="rId39"/>
    <p:sldId id="346" r:id="rId40"/>
    <p:sldId id="351" r:id="rId41"/>
    <p:sldId id="348" r:id="rId42"/>
    <p:sldId id="350" r:id="rId43"/>
    <p:sldId id="353" r:id="rId44"/>
    <p:sldId id="316" r:id="rId45"/>
    <p:sldId id="362" r:id="rId46"/>
    <p:sldId id="363" r:id="rId47"/>
    <p:sldId id="270" r:id="rId48"/>
    <p:sldId id="268" r:id="rId49"/>
    <p:sldId id="354" r:id="rId50"/>
    <p:sldId id="355" r:id="rId51"/>
    <p:sldId id="271" r:id="rId52"/>
    <p:sldId id="364" r:id="rId53"/>
    <p:sldId id="366" r:id="rId54"/>
    <p:sldId id="367" r:id="rId55"/>
    <p:sldId id="318" r:id="rId56"/>
    <p:sldId id="368" r:id="rId57"/>
    <p:sldId id="369" r:id="rId58"/>
    <p:sldId id="360"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95"/>
  </p:normalViewPr>
  <p:slideViewPr>
    <p:cSldViewPr snapToGrid="0" snapToObjects="1">
      <p:cViewPr varScale="1">
        <p:scale>
          <a:sx n="109" d="100"/>
          <a:sy n="109" d="100"/>
        </p:scale>
        <p:origin x="172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9C84E0-4B10-3F42-8A3D-F0A3F5B79F0E}" type="doc">
      <dgm:prSet loTypeId="urn:microsoft.com/office/officeart/2005/8/layout/radial6" loCatId="" qsTypeId="urn:microsoft.com/office/officeart/2005/8/quickstyle/simple2" qsCatId="simple" csTypeId="urn:microsoft.com/office/officeart/2005/8/colors/accent1_2" csCatId="accent1" phldr="1"/>
      <dgm:spPr/>
      <dgm:t>
        <a:bodyPr/>
        <a:lstStyle/>
        <a:p>
          <a:endParaRPr lang="en-US"/>
        </a:p>
      </dgm:t>
    </dgm:pt>
    <dgm:pt modelId="{5BFE6C2B-105D-0142-BA14-55711670ED2D}">
      <dgm:prSet phldrT="[Text]"/>
      <dgm:spPr/>
      <dgm:t>
        <a:bodyPr/>
        <a:lstStyle/>
        <a:p>
          <a:r>
            <a:rPr lang="en-US" dirty="0"/>
            <a:t>Right to Food</a:t>
          </a:r>
        </a:p>
      </dgm:t>
    </dgm:pt>
    <dgm:pt modelId="{86A34439-5D3E-3E43-A60C-87F547FE20AD}" type="parTrans" cxnId="{3A008DAE-1A7C-8447-A830-CEFE4B34A50E}">
      <dgm:prSet/>
      <dgm:spPr/>
      <dgm:t>
        <a:bodyPr/>
        <a:lstStyle/>
        <a:p>
          <a:endParaRPr lang="en-US"/>
        </a:p>
      </dgm:t>
    </dgm:pt>
    <dgm:pt modelId="{6E47E9F2-A115-D949-93CD-9D244717C1D2}" type="sibTrans" cxnId="{3A008DAE-1A7C-8447-A830-CEFE4B34A50E}">
      <dgm:prSet/>
      <dgm:spPr/>
      <dgm:t>
        <a:bodyPr/>
        <a:lstStyle/>
        <a:p>
          <a:endParaRPr lang="en-US"/>
        </a:p>
      </dgm:t>
    </dgm:pt>
    <dgm:pt modelId="{D9215B3B-3C3A-7F43-BF10-F09641B8EDE7}">
      <dgm:prSet phldrT="[Text]"/>
      <dgm:spPr/>
      <dgm:t>
        <a:bodyPr/>
        <a:lstStyle/>
        <a:p>
          <a:r>
            <a:rPr lang="en-US" dirty="0"/>
            <a:t> Convention on Child Rights</a:t>
          </a:r>
        </a:p>
      </dgm:t>
    </dgm:pt>
    <dgm:pt modelId="{D9663B0C-9057-8D48-9B76-10C070C55285}" type="parTrans" cxnId="{9EBBDF81-EED3-3B4D-9A25-BDF9480978D8}">
      <dgm:prSet/>
      <dgm:spPr/>
      <dgm:t>
        <a:bodyPr/>
        <a:lstStyle/>
        <a:p>
          <a:endParaRPr lang="en-US"/>
        </a:p>
      </dgm:t>
    </dgm:pt>
    <dgm:pt modelId="{BA23B42A-C59B-F64C-BDB2-CCBCC2291E62}" type="sibTrans" cxnId="{9EBBDF81-EED3-3B4D-9A25-BDF9480978D8}">
      <dgm:prSet/>
      <dgm:spPr/>
      <dgm:t>
        <a:bodyPr/>
        <a:lstStyle/>
        <a:p>
          <a:endParaRPr lang="en-US"/>
        </a:p>
      </dgm:t>
    </dgm:pt>
    <dgm:pt modelId="{D31AE4EF-5887-0447-B9D7-18ACD6570FEF}">
      <dgm:prSet phldrT="[Text]"/>
      <dgm:spPr/>
      <dgm:t>
        <a:bodyPr/>
        <a:lstStyle/>
        <a:p>
          <a:endParaRPr lang="en-US" dirty="0"/>
        </a:p>
      </dgm:t>
    </dgm:pt>
    <dgm:pt modelId="{FD056057-0A72-0540-8C48-B7B006E82170}" type="parTrans" cxnId="{4D156A4C-8BE4-3C47-8B86-042B30047EF7}">
      <dgm:prSet/>
      <dgm:spPr/>
      <dgm:t>
        <a:bodyPr/>
        <a:lstStyle/>
        <a:p>
          <a:endParaRPr lang="en-US"/>
        </a:p>
      </dgm:t>
    </dgm:pt>
    <dgm:pt modelId="{226CB96F-0783-A94B-84C1-C002AFC4D6B6}" type="sibTrans" cxnId="{4D156A4C-8BE4-3C47-8B86-042B30047EF7}">
      <dgm:prSet/>
      <dgm:spPr/>
      <dgm:t>
        <a:bodyPr/>
        <a:lstStyle/>
        <a:p>
          <a:endParaRPr lang="en-US"/>
        </a:p>
      </dgm:t>
    </dgm:pt>
    <dgm:pt modelId="{A24BC461-7796-734C-B272-255ABD8A3E6D}">
      <dgm:prSet phldrT="[Text]"/>
      <dgm:spPr/>
      <dgm:t>
        <a:bodyPr/>
        <a:lstStyle/>
        <a:p>
          <a:endParaRPr lang="en-US" dirty="0"/>
        </a:p>
      </dgm:t>
    </dgm:pt>
    <dgm:pt modelId="{B6C06B5E-9331-E548-B662-24E12E76EFEE}" type="parTrans" cxnId="{3E2F96FB-EF4A-1846-93E6-7800A6FA33AF}">
      <dgm:prSet/>
      <dgm:spPr/>
      <dgm:t>
        <a:bodyPr/>
        <a:lstStyle/>
        <a:p>
          <a:endParaRPr lang="en-US"/>
        </a:p>
      </dgm:t>
    </dgm:pt>
    <dgm:pt modelId="{CC1A2B8E-04F5-0747-AA63-6A37312840F2}" type="sibTrans" cxnId="{3E2F96FB-EF4A-1846-93E6-7800A6FA33AF}">
      <dgm:prSet/>
      <dgm:spPr/>
      <dgm:t>
        <a:bodyPr/>
        <a:lstStyle/>
        <a:p>
          <a:endParaRPr lang="en-US"/>
        </a:p>
      </dgm:t>
    </dgm:pt>
    <dgm:pt modelId="{1EEA6C34-64BF-7B4F-A6DF-F4DB4C4605F4}">
      <dgm:prSet phldrT="[Text]"/>
      <dgm:spPr/>
      <dgm:t>
        <a:bodyPr/>
        <a:lstStyle/>
        <a:p>
          <a:r>
            <a:rPr lang="en-US" dirty="0"/>
            <a:t>UDHR Art.25</a:t>
          </a:r>
        </a:p>
      </dgm:t>
    </dgm:pt>
    <dgm:pt modelId="{3342AE8C-2036-B94E-989F-B46077C95E3C}" type="parTrans" cxnId="{1A1EEC0A-47EF-AE49-A485-1CE2E3FC0C10}">
      <dgm:prSet/>
      <dgm:spPr/>
      <dgm:t>
        <a:bodyPr/>
        <a:lstStyle/>
        <a:p>
          <a:endParaRPr lang="en-US"/>
        </a:p>
      </dgm:t>
    </dgm:pt>
    <dgm:pt modelId="{90FBCBC7-2644-D846-A31E-4EE70342194F}" type="sibTrans" cxnId="{1A1EEC0A-47EF-AE49-A485-1CE2E3FC0C10}">
      <dgm:prSet/>
      <dgm:spPr/>
      <dgm:t>
        <a:bodyPr/>
        <a:lstStyle/>
        <a:p>
          <a:endParaRPr lang="en-US"/>
        </a:p>
      </dgm:t>
    </dgm:pt>
    <dgm:pt modelId="{8DD22A9F-0046-F940-A1BB-4FD7DF638EF9}">
      <dgm:prSet phldrT="[Text]"/>
      <dgm:spPr/>
      <dgm:t>
        <a:bodyPr/>
        <a:lstStyle/>
        <a:p>
          <a:r>
            <a:rPr lang="en-US" dirty="0"/>
            <a:t>ICESCR</a:t>
          </a:r>
        </a:p>
        <a:p>
          <a:r>
            <a:rPr lang="en-US" dirty="0"/>
            <a:t>Art.11</a:t>
          </a:r>
        </a:p>
      </dgm:t>
    </dgm:pt>
    <dgm:pt modelId="{6474D57B-B8C3-2544-9138-B334260D147C}" type="parTrans" cxnId="{75817B67-8109-F84A-950F-7B063EBCA481}">
      <dgm:prSet/>
      <dgm:spPr/>
      <dgm:t>
        <a:bodyPr/>
        <a:lstStyle/>
        <a:p>
          <a:endParaRPr lang="en-US"/>
        </a:p>
      </dgm:t>
    </dgm:pt>
    <dgm:pt modelId="{9C7F6388-2689-FE4C-B100-769F5AB408A3}" type="sibTrans" cxnId="{75817B67-8109-F84A-950F-7B063EBCA481}">
      <dgm:prSet/>
      <dgm:spPr/>
      <dgm:t>
        <a:bodyPr/>
        <a:lstStyle/>
        <a:p>
          <a:endParaRPr lang="en-US"/>
        </a:p>
      </dgm:t>
    </dgm:pt>
    <dgm:pt modelId="{1A863A4A-055C-6244-83A2-741E27E4B7D8}">
      <dgm:prSet phldrT="[Text]"/>
      <dgm:spPr/>
      <dgm:t>
        <a:bodyPr/>
        <a:lstStyle/>
        <a:p>
          <a:r>
            <a:rPr lang="en-US" dirty="0"/>
            <a:t>CEDAW</a:t>
          </a:r>
        </a:p>
      </dgm:t>
    </dgm:pt>
    <dgm:pt modelId="{3B769C71-7CF6-4E4E-A626-EC01D524DA25}" type="parTrans" cxnId="{FFA45931-65C0-7C41-ADB8-3D6B8D20983A}">
      <dgm:prSet/>
      <dgm:spPr/>
      <dgm:t>
        <a:bodyPr/>
        <a:lstStyle/>
        <a:p>
          <a:endParaRPr lang="en-US"/>
        </a:p>
      </dgm:t>
    </dgm:pt>
    <dgm:pt modelId="{90BC6103-DFD8-6C45-B333-CA8BDD79F07B}" type="sibTrans" cxnId="{FFA45931-65C0-7C41-ADB8-3D6B8D20983A}">
      <dgm:prSet/>
      <dgm:spPr/>
      <dgm:t>
        <a:bodyPr/>
        <a:lstStyle/>
        <a:p>
          <a:endParaRPr lang="en-US"/>
        </a:p>
      </dgm:t>
    </dgm:pt>
    <dgm:pt modelId="{68CF9924-1B55-4C4E-B8D7-F46B401329A5}">
      <dgm:prSet phldrT="[Text]"/>
      <dgm:spPr/>
      <dgm:t>
        <a:bodyPr/>
        <a:lstStyle/>
        <a:p>
          <a:r>
            <a:rPr lang="en-US" dirty="0"/>
            <a:t>Voluntary Guidelines 2004</a:t>
          </a:r>
        </a:p>
      </dgm:t>
    </dgm:pt>
    <dgm:pt modelId="{A94D3E19-BBFF-F64C-A157-11458084DE6B}" type="parTrans" cxnId="{0157CA45-55E0-A645-9B15-44489034016E}">
      <dgm:prSet/>
      <dgm:spPr/>
      <dgm:t>
        <a:bodyPr/>
        <a:lstStyle/>
        <a:p>
          <a:endParaRPr lang="en-US"/>
        </a:p>
      </dgm:t>
    </dgm:pt>
    <dgm:pt modelId="{46DCA18F-AE71-DC4A-ADB0-FC9948EDB004}" type="sibTrans" cxnId="{0157CA45-55E0-A645-9B15-44489034016E}">
      <dgm:prSet/>
      <dgm:spPr/>
      <dgm:t>
        <a:bodyPr/>
        <a:lstStyle/>
        <a:p>
          <a:endParaRPr lang="en-US"/>
        </a:p>
      </dgm:t>
    </dgm:pt>
    <dgm:pt modelId="{05A53D1D-DBF5-7B45-9D3A-86CCEB90BC85}">
      <dgm:prSet phldrT="[Text]"/>
      <dgm:spPr/>
      <dgm:t>
        <a:bodyPr/>
        <a:lstStyle/>
        <a:p>
          <a:r>
            <a:rPr lang="en-US" dirty="0"/>
            <a:t>General Comment 12 UNHRC</a:t>
          </a:r>
        </a:p>
      </dgm:t>
    </dgm:pt>
    <dgm:pt modelId="{7CDA22B4-E72B-7440-9E0C-5760A7A49BB2}" type="parTrans" cxnId="{B07EDECF-43AF-5649-9AC1-43A92B94C54D}">
      <dgm:prSet/>
      <dgm:spPr/>
      <dgm:t>
        <a:bodyPr/>
        <a:lstStyle/>
        <a:p>
          <a:endParaRPr lang="en-US"/>
        </a:p>
      </dgm:t>
    </dgm:pt>
    <dgm:pt modelId="{CC72BC44-249E-DB48-A442-CE89F8DD3B98}" type="sibTrans" cxnId="{B07EDECF-43AF-5649-9AC1-43A92B94C54D}">
      <dgm:prSet/>
      <dgm:spPr/>
      <dgm:t>
        <a:bodyPr/>
        <a:lstStyle/>
        <a:p>
          <a:endParaRPr lang="en-US"/>
        </a:p>
      </dgm:t>
    </dgm:pt>
    <dgm:pt modelId="{DF32476D-2393-AD47-AF6B-91F484F3D2C8}" type="pres">
      <dgm:prSet presAssocID="{A29C84E0-4B10-3F42-8A3D-F0A3F5B79F0E}" presName="Name0" presStyleCnt="0">
        <dgm:presLayoutVars>
          <dgm:chMax val="1"/>
          <dgm:dir/>
          <dgm:animLvl val="ctr"/>
          <dgm:resizeHandles val="exact"/>
        </dgm:presLayoutVars>
      </dgm:prSet>
      <dgm:spPr/>
    </dgm:pt>
    <dgm:pt modelId="{22C72761-F2E5-C947-99DC-1BF95D619F3A}" type="pres">
      <dgm:prSet presAssocID="{5BFE6C2B-105D-0142-BA14-55711670ED2D}" presName="centerShape" presStyleLbl="node0" presStyleIdx="0" presStyleCnt="1"/>
      <dgm:spPr/>
    </dgm:pt>
    <dgm:pt modelId="{A05E3420-392C-5E48-9A53-3B0CC32B9B82}" type="pres">
      <dgm:prSet presAssocID="{1EEA6C34-64BF-7B4F-A6DF-F4DB4C4605F4}" presName="node" presStyleLbl="node1" presStyleIdx="0" presStyleCnt="6" custRadScaleRad="132182" custRadScaleInc="-1502">
        <dgm:presLayoutVars>
          <dgm:bulletEnabled val="1"/>
        </dgm:presLayoutVars>
      </dgm:prSet>
      <dgm:spPr/>
    </dgm:pt>
    <dgm:pt modelId="{E6D637A0-6594-E04A-BAB7-9821D08EEEA9}" type="pres">
      <dgm:prSet presAssocID="{1EEA6C34-64BF-7B4F-A6DF-F4DB4C4605F4}" presName="dummy" presStyleCnt="0"/>
      <dgm:spPr/>
    </dgm:pt>
    <dgm:pt modelId="{14268A77-1653-024C-9D2A-51D01F85CABC}" type="pres">
      <dgm:prSet presAssocID="{90FBCBC7-2644-D846-A31E-4EE70342194F}" presName="sibTrans" presStyleLbl="sibTrans2D1" presStyleIdx="0" presStyleCnt="6"/>
      <dgm:spPr/>
    </dgm:pt>
    <dgm:pt modelId="{10C22F77-0206-2B4D-9D3D-6EDA8DE18387}" type="pres">
      <dgm:prSet presAssocID="{8DD22A9F-0046-F940-A1BB-4FD7DF638EF9}" presName="node" presStyleLbl="node1" presStyleIdx="1" presStyleCnt="6">
        <dgm:presLayoutVars>
          <dgm:bulletEnabled val="1"/>
        </dgm:presLayoutVars>
      </dgm:prSet>
      <dgm:spPr/>
    </dgm:pt>
    <dgm:pt modelId="{F9B1EA3A-9848-1943-96E6-378B5BC166DB}" type="pres">
      <dgm:prSet presAssocID="{8DD22A9F-0046-F940-A1BB-4FD7DF638EF9}" presName="dummy" presStyleCnt="0"/>
      <dgm:spPr/>
    </dgm:pt>
    <dgm:pt modelId="{57BDF332-1992-204D-B58F-A881B927ED2C}" type="pres">
      <dgm:prSet presAssocID="{9C7F6388-2689-FE4C-B100-769F5AB408A3}" presName="sibTrans" presStyleLbl="sibTrans2D1" presStyleIdx="1" presStyleCnt="6"/>
      <dgm:spPr/>
    </dgm:pt>
    <dgm:pt modelId="{52F97402-3BB8-F742-B808-FC57D0634075}" type="pres">
      <dgm:prSet presAssocID="{1A863A4A-055C-6244-83A2-741E27E4B7D8}" presName="node" presStyleLbl="node1" presStyleIdx="2" presStyleCnt="6">
        <dgm:presLayoutVars>
          <dgm:bulletEnabled val="1"/>
        </dgm:presLayoutVars>
      </dgm:prSet>
      <dgm:spPr/>
    </dgm:pt>
    <dgm:pt modelId="{AD7FCBFA-DCC3-C04E-A77E-5A33981DC61F}" type="pres">
      <dgm:prSet presAssocID="{1A863A4A-055C-6244-83A2-741E27E4B7D8}" presName="dummy" presStyleCnt="0"/>
      <dgm:spPr/>
    </dgm:pt>
    <dgm:pt modelId="{56C658CB-C795-1C4F-B245-C55F84FBE0B0}" type="pres">
      <dgm:prSet presAssocID="{90BC6103-DFD8-6C45-B333-CA8BDD79F07B}" presName="sibTrans" presStyleLbl="sibTrans2D1" presStyleIdx="2" presStyleCnt="6"/>
      <dgm:spPr/>
    </dgm:pt>
    <dgm:pt modelId="{CA736173-3834-BA44-AA2C-358A32CECB8F}" type="pres">
      <dgm:prSet presAssocID="{D9215B3B-3C3A-7F43-BF10-F09641B8EDE7}" presName="node" presStyleLbl="node1" presStyleIdx="3" presStyleCnt="6" custRadScaleRad="100062" custRadScaleInc="6435">
        <dgm:presLayoutVars>
          <dgm:bulletEnabled val="1"/>
        </dgm:presLayoutVars>
      </dgm:prSet>
      <dgm:spPr/>
    </dgm:pt>
    <dgm:pt modelId="{74476FF3-9C3C-9F4A-95AD-3D32FBDF50ED}" type="pres">
      <dgm:prSet presAssocID="{D9215B3B-3C3A-7F43-BF10-F09641B8EDE7}" presName="dummy" presStyleCnt="0"/>
      <dgm:spPr/>
    </dgm:pt>
    <dgm:pt modelId="{7A274FAC-CB91-B641-B4CE-549B2CF5178E}" type="pres">
      <dgm:prSet presAssocID="{BA23B42A-C59B-F64C-BDB2-CCBCC2291E62}" presName="sibTrans" presStyleLbl="sibTrans2D1" presStyleIdx="3" presStyleCnt="6"/>
      <dgm:spPr/>
    </dgm:pt>
    <dgm:pt modelId="{EE8DE44F-0AEA-9E44-9F0E-616741098062}" type="pres">
      <dgm:prSet presAssocID="{68CF9924-1B55-4C4E-B8D7-F46B401329A5}" presName="node" presStyleLbl="node1" presStyleIdx="4" presStyleCnt="6">
        <dgm:presLayoutVars>
          <dgm:bulletEnabled val="1"/>
        </dgm:presLayoutVars>
      </dgm:prSet>
      <dgm:spPr/>
    </dgm:pt>
    <dgm:pt modelId="{3B407A72-80A4-5A4B-A7D9-ABAC838271A0}" type="pres">
      <dgm:prSet presAssocID="{68CF9924-1B55-4C4E-B8D7-F46B401329A5}" presName="dummy" presStyleCnt="0"/>
      <dgm:spPr/>
    </dgm:pt>
    <dgm:pt modelId="{FE0A0CBF-414D-BB4E-A4A8-FB3F1FAC7587}" type="pres">
      <dgm:prSet presAssocID="{46DCA18F-AE71-DC4A-ADB0-FC9948EDB004}" presName="sibTrans" presStyleLbl="sibTrans2D1" presStyleIdx="4" presStyleCnt="6"/>
      <dgm:spPr/>
    </dgm:pt>
    <dgm:pt modelId="{EAF516CA-87D2-8F46-AF46-E310B458381F}" type="pres">
      <dgm:prSet presAssocID="{05A53D1D-DBF5-7B45-9D3A-86CCEB90BC85}" presName="node" presStyleLbl="node1" presStyleIdx="5" presStyleCnt="6">
        <dgm:presLayoutVars>
          <dgm:bulletEnabled val="1"/>
        </dgm:presLayoutVars>
      </dgm:prSet>
      <dgm:spPr/>
    </dgm:pt>
    <dgm:pt modelId="{405D1E47-F15C-EF48-B763-750EB5702B70}" type="pres">
      <dgm:prSet presAssocID="{05A53D1D-DBF5-7B45-9D3A-86CCEB90BC85}" presName="dummy" presStyleCnt="0"/>
      <dgm:spPr/>
    </dgm:pt>
    <dgm:pt modelId="{9A92DAF8-CF51-EA44-9E59-A3117C7C4AE5}" type="pres">
      <dgm:prSet presAssocID="{CC72BC44-249E-DB48-A442-CE89F8DD3B98}" presName="sibTrans" presStyleLbl="sibTrans2D1" presStyleIdx="5" presStyleCnt="6"/>
      <dgm:spPr/>
    </dgm:pt>
  </dgm:ptLst>
  <dgm:cxnLst>
    <dgm:cxn modelId="{1A1EEC0A-47EF-AE49-A485-1CE2E3FC0C10}" srcId="{5BFE6C2B-105D-0142-BA14-55711670ED2D}" destId="{1EEA6C34-64BF-7B4F-A6DF-F4DB4C4605F4}" srcOrd="0" destOrd="0" parTransId="{3342AE8C-2036-B94E-989F-B46077C95E3C}" sibTransId="{90FBCBC7-2644-D846-A31E-4EE70342194F}"/>
    <dgm:cxn modelId="{4429870D-B908-4F4D-9565-234E27283B35}" type="presOf" srcId="{90BC6103-DFD8-6C45-B333-CA8BDD79F07B}" destId="{56C658CB-C795-1C4F-B245-C55F84FBE0B0}" srcOrd="0" destOrd="0" presId="urn:microsoft.com/office/officeart/2005/8/layout/radial6"/>
    <dgm:cxn modelId="{693E5A29-BADB-A044-A583-A1C6BDEDCDF1}" type="presOf" srcId="{9C7F6388-2689-FE4C-B100-769F5AB408A3}" destId="{57BDF332-1992-204D-B58F-A881B927ED2C}" srcOrd="0" destOrd="0" presId="urn:microsoft.com/office/officeart/2005/8/layout/radial6"/>
    <dgm:cxn modelId="{7BBD6029-4357-B34A-8F8F-8EE0EF527FB9}" type="presOf" srcId="{5BFE6C2B-105D-0142-BA14-55711670ED2D}" destId="{22C72761-F2E5-C947-99DC-1BF95D619F3A}" srcOrd="0" destOrd="0" presId="urn:microsoft.com/office/officeart/2005/8/layout/radial6"/>
    <dgm:cxn modelId="{5E18BB2F-F5DF-6B4D-A1AE-C55E7054FE6D}" type="presOf" srcId="{8DD22A9F-0046-F940-A1BB-4FD7DF638EF9}" destId="{10C22F77-0206-2B4D-9D3D-6EDA8DE18387}" srcOrd="0" destOrd="0" presId="urn:microsoft.com/office/officeart/2005/8/layout/radial6"/>
    <dgm:cxn modelId="{FFA45931-65C0-7C41-ADB8-3D6B8D20983A}" srcId="{5BFE6C2B-105D-0142-BA14-55711670ED2D}" destId="{1A863A4A-055C-6244-83A2-741E27E4B7D8}" srcOrd="2" destOrd="0" parTransId="{3B769C71-7CF6-4E4E-A626-EC01D524DA25}" sibTransId="{90BC6103-DFD8-6C45-B333-CA8BDD79F07B}"/>
    <dgm:cxn modelId="{24A6FD34-26B9-994C-92AA-ADF25964C19E}" type="presOf" srcId="{46DCA18F-AE71-DC4A-ADB0-FC9948EDB004}" destId="{FE0A0CBF-414D-BB4E-A4A8-FB3F1FAC7587}" srcOrd="0" destOrd="0" presId="urn:microsoft.com/office/officeart/2005/8/layout/radial6"/>
    <dgm:cxn modelId="{C22A3142-37AB-0D4A-9345-7D83F2693229}" type="presOf" srcId="{BA23B42A-C59B-F64C-BDB2-CCBCC2291E62}" destId="{7A274FAC-CB91-B641-B4CE-549B2CF5178E}" srcOrd="0" destOrd="0" presId="urn:microsoft.com/office/officeart/2005/8/layout/radial6"/>
    <dgm:cxn modelId="{0157CA45-55E0-A645-9B15-44489034016E}" srcId="{5BFE6C2B-105D-0142-BA14-55711670ED2D}" destId="{68CF9924-1B55-4C4E-B8D7-F46B401329A5}" srcOrd="4" destOrd="0" parTransId="{A94D3E19-BBFF-F64C-A157-11458084DE6B}" sibTransId="{46DCA18F-AE71-DC4A-ADB0-FC9948EDB004}"/>
    <dgm:cxn modelId="{2F65FF45-DA22-264F-A834-2AA2F51EF991}" type="presOf" srcId="{CC72BC44-249E-DB48-A442-CE89F8DD3B98}" destId="{9A92DAF8-CF51-EA44-9E59-A3117C7C4AE5}" srcOrd="0" destOrd="0" presId="urn:microsoft.com/office/officeart/2005/8/layout/radial6"/>
    <dgm:cxn modelId="{4D156A4C-8BE4-3C47-8B86-042B30047EF7}" srcId="{A29C84E0-4B10-3F42-8A3D-F0A3F5B79F0E}" destId="{D31AE4EF-5887-0447-B9D7-18ACD6570FEF}" srcOrd="1" destOrd="0" parTransId="{FD056057-0A72-0540-8C48-B7B006E82170}" sibTransId="{226CB96F-0783-A94B-84C1-C002AFC4D6B6}"/>
    <dgm:cxn modelId="{9F1DA763-7566-E64C-9BFF-F876647A086C}" type="presOf" srcId="{A29C84E0-4B10-3F42-8A3D-F0A3F5B79F0E}" destId="{DF32476D-2393-AD47-AF6B-91F484F3D2C8}" srcOrd="0" destOrd="0" presId="urn:microsoft.com/office/officeart/2005/8/layout/radial6"/>
    <dgm:cxn modelId="{75817B67-8109-F84A-950F-7B063EBCA481}" srcId="{5BFE6C2B-105D-0142-BA14-55711670ED2D}" destId="{8DD22A9F-0046-F940-A1BB-4FD7DF638EF9}" srcOrd="1" destOrd="0" parTransId="{6474D57B-B8C3-2544-9138-B334260D147C}" sibTransId="{9C7F6388-2689-FE4C-B100-769F5AB408A3}"/>
    <dgm:cxn modelId="{9EBBDF81-EED3-3B4D-9A25-BDF9480978D8}" srcId="{5BFE6C2B-105D-0142-BA14-55711670ED2D}" destId="{D9215B3B-3C3A-7F43-BF10-F09641B8EDE7}" srcOrd="3" destOrd="0" parTransId="{D9663B0C-9057-8D48-9B76-10C070C55285}" sibTransId="{BA23B42A-C59B-F64C-BDB2-CCBCC2291E62}"/>
    <dgm:cxn modelId="{4D0F9688-CAB1-944C-B0DE-F9129C626942}" type="presOf" srcId="{D9215B3B-3C3A-7F43-BF10-F09641B8EDE7}" destId="{CA736173-3834-BA44-AA2C-358A32CECB8F}" srcOrd="0" destOrd="0" presId="urn:microsoft.com/office/officeart/2005/8/layout/radial6"/>
    <dgm:cxn modelId="{BD0C668F-42BF-0B4F-9A0C-122920732078}" type="presOf" srcId="{1EEA6C34-64BF-7B4F-A6DF-F4DB4C4605F4}" destId="{A05E3420-392C-5E48-9A53-3B0CC32B9B82}" srcOrd="0" destOrd="0" presId="urn:microsoft.com/office/officeart/2005/8/layout/radial6"/>
    <dgm:cxn modelId="{34D600A7-9725-E84E-8DD8-8AF53CB86277}" type="presOf" srcId="{68CF9924-1B55-4C4E-B8D7-F46B401329A5}" destId="{EE8DE44F-0AEA-9E44-9F0E-616741098062}" srcOrd="0" destOrd="0" presId="urn:microsoft.com/office/officeart/2005/8/layout/radial6"/>
    <dgm:cxn modelId="{0E54FBA9-AB04-6449-80AE-3F7651372904}" type="presOf" srcId="{1A863A4A-055C-6244-83A2-741E27E4B7D8}" destId="{52F97402-3BB8-F742-B808-FC57D0634075}" srcOrd="0" destOrd="0" presId="urn:microsoft.com/office/officeart/2005/8/layout/radial6"/>
    <dgm:cxn modelId="{3A008DAE-1A7C-8447-A830-CEFE4B34A50E}" srcId="{A29C84E0-4B10-3F42-8A3D-F0A3F5B79F0E}" destId="{5BFE6C2B-105D-0142-BA14-55711670ED2D}" srcOrd="0" destOrd="0" parTransId="{86A34439-5D3E-3E43-A60C-87F547FE20AD}" sibTransId="{6E47E9F2-A115-D949-93CD-9D244717C1D2}"/>
    <dgm:cxn modelId="{B07EDECF-43AF-5649-9AC1-43A92B94C54D}" srcId="{5BFE6C2B-105D-0142-BA14-55711670ED2D}" destId="{05A53D1D-DBF5-7B45-9D3A-86CCEB90BC85}" srcOrd="5" destOrd="0" parTransId="{7CDA22B4-E72B-7440-9E0C-5760A7A49BB2}" sibTransId="{CC72BC44-249E-DB48-A442-CE89F8DD3B98}"/>
    <dgm:cxn modelId="{553D29FB-5300-C24F-89F6-00014AEBC5FB}" type="presOf" srcId="{05A53D1D-DBF5-7B45-9D3A-86CCEB90BC85}" destId="{EAF516CA-87D2-8F46-AF46-E310B458381F}" srcOrd="0" destOrd="0" presId="urn:microsoft.com/office/officeart/2005/8/layout/radial6"/>
    <dgm:cxn modelId="{3E2F96FB-EF4A-1846-93E6-7800A6FA33AF}" srcId="{A29C84E0-4B10-3F42-8A3D-F0A3F5B79F0E}" destId="{A24BC461-7796-734C-B272-255ABD8A3E6D}" srcOrd="2" destOrd="0" parTransId="{B6C06B5E-9331-E548-B662-24E12E76EFEE}" sibTransId="{CC1A2B8E-04F5-0747-AA63-6A37312840F2}"/>
    <dgm:cxn modelId="{6F7504FE-5252-D54E-9834-3DE25FDC8A6E}" type="presOf" srcId="{90FBCBC7-2644-D846-A31E-4EE70342194F}" destId="{14268A77-1653-024C-9D2A-51D01F85CABC}" srcOrd="0" destOrd="0" presId="urn:microsoft.com/office/officeart/2005/8/layout/radial6"/>
    <dgm:cxn modelId="{BE48E5E8-50FA-964D-88E1-C341B18030DD}" type="presParOf" srcId="{DF32476D-2393-AD47-AF6B-91F484F3D2C8}" destId="{22C72761-F2E5-C947-99DC-1BF95D619F3A}" srcOrd="0" destOrd="0" presId="urn:microsoft.com/office/officeart/2005/8/layout/radial6"/>
    <dgm:cxn modelId="{83DBB55B-31CF-984A-85CE-87AFF27EB4EF}" type="presParOf" srcId="{DF32476D-2393-AD47-AF6B-91F484F3D2C8}" destId="{A05E3420-392C-5E48-9A53-3B0CC32B9B82}" srcOrd="1" destOrd="0" presId="urn:microsoft.com/office/officeart/2005/8/layout/radial6"/>
    <dgm:cxn modelId="{975EDE62-777B-3141-ACBB-1E38C23B86CC}" type="presParOf" srcId="{DF32476D-2393-AD47-AF6B-91F484F3D2C8}" destId="{E6D637A0-6594-E04A-BAB7-9821D08EEEA9}" srcOrd="2" destOrd="0" presId="urn:microsoft.com/office/officeart/2005/8/layout/radial6"/>
    <dgm:cxn modelId="{73568A18-86FB-A340-A149-F4DA500C3C65}" type="presParOf" srcId="{DF32476D-2393-AD47-AF6B-91F484F3D2C8}" destId="{14268A77-1653-024C-9D2A-51D01F85CABC}" srcOrd="3" destOrd="0" presId="urn:microsoft.com/office/officeart/2005/8/layout/radial6"/>
    <dgm:cxn modelId="{5627F8CE-E1C4-9E48-81CB-6BA8ED525BA8}" type="presParOf" srcId="{DF32476D-2393-AD47-AF6B-91F484F3D2C8}" destId="{10C22F77-0206-2B4D-9D3D-6EDA8DE18387}" srcOrd="4" destOrd="0" presId="urn:microsoft.com/office/officeart/2005/8/layout/radial6"/>
    <dgm:cxn modelId="{E9B0D3B3-85D7-B248-B12B-C417422AB984}" type="presParOf" srcId="{DF32476D-2393-AD47-AF6B-91F484F3D2C8}" destId="{F9B1EA3A-9848-1943-96E6-378B5BC166DB}" srcOrd="5" destOrd="0" presId="urn:microsoft.com/office/officeart/2005/8/layout/radial6"/>
    <dgm:cxn modelId="{936C3760-F3AF-804C-BC72-D669451677BF}" type="presParOf" srcId="{DF32476D-2393-AD47-AF6B-91F484F3D2C8}" destId="{57BDF332-1992-204D-B58F-A881B927ED2C}" srcOrd="6" destOrd="0" presId="urn:microsoft.com/office/officeart/2005/8/layout/radial6"/>
    <dgm:cxn modelId="{B3103A1C-1EA6-084F-A11A-F0778F26850F}" type="presParOf" srcId="{DF32476D-2393-AD47-AF6B-91F484F3D2C8}" destId="{52F97402-3BB8-F742-B808-FC57D0634075}" srcOrd="7" destOrd="0" presId="urn:microsoft.com/office/officeart/2005/8/layout/radial6"/>
    <dgm:cxn modelId="{375BE181-B183-D64F-B70B-56866D5A9FEA}" type="presParOf" srcId="{DF32476D-2393-AD47-AF6B-91F484F3D2C8}" destId="{AD7FCBFA-DCC3-C04E-A77E-5A33981DC61F}" srcOrd="8" destOrd="0" presId="urn:microsoft.com/office/officeart/2005/8/layout/radial6"/>
    <dgm:cxn modelId="{97B47AC6-B16E-4647-885C-4FD12EA6C5BE}" type="presParOf" srcId="{DF32476D-2393-AD47-AF6B-91F484F3D2C8}" destId="{56C658CB-C795-1C4F-B245-C55F84FBE0B0}" srcOrd="9" destOrd="0" presId="urn:microsoft.com/office/officeart/2005/8/layout/radial6"/>
    <dgm:cxn modelId="{ED977A14-7F77-3949-ABCF-9E91505ED262}" type="presParOf" srcId="{DF32476D-2393-AD47-AF6B-91F484F3D2C8}" destId="{CA736173-3834-BA44-AA2C-358A32CECB8F}" srcOrd="10" destOrd="0" presId="urn:microsoft.com/office/officeart/2005/8/layout/radial6"/>
    <dgm:cxn modelId="{F3452673-37F3-CB40-9423-329824B5DBC2}" type="presParOf" srcId="{DF32476D-2393-AD47-AF6B-91F484F3D2C8}" destId="{74476FF3-9C3C-9F4A-95AD-3D32FBDF50ED}" srcOrd="11" destOrd="0" presId="urn:microsoft.com/office/officeart/2005/8/layout/radial6"/>
    <dgm:cxn modelId="{ED05C090-815F-1C47-BC1B-894B3EA27BA5}" type="presParOf" srcId="{DF32476D-2393-AD47-AF6B-91F484F3D2C8}" destId="{7A274FAC-CB91-B641-B4CE-549B2CF5178E}" srcOrd="12" destOrd="0" presId="urn:microsoft.com/office/officeart/2005/8/layout/radial6"/>
    <dgm:cxn modelId="{0BA58084-E8AB-A24C-8C52-5ADAA8C637B6}" type="presParOf" srcId="{DF32476D-2393-AD47-AF6B-91F484F3D2C8}" destId="{EE8DE44F-0AEA-9E44-9F0E-616741098062}" srcOrd="13" destOrd="0" presId="urn:microsoft.com/office/officeart/2005/8/layout/radial6"/>
    <dgm:cxn modelId="{557102CF-6CF4-6A48-827D-DD2BF5682A97}" type="presParOf" srcId="{DF32476D-2393-AD47-AF6B-91F484F3D2C8}" destId="{3B407A72-80A4-5A4B-A7D9-ABAC838271A0}" srcOrd="14" destOrd="0" presId="urn:microsoft.com/office/officeart/2005/8/layout/radial6"/>
    <dgm:cxn modelId="{629CB3D7-70D2-8741-9B1B-5B452540B799}" type="presParOf" srcId="{DF32476D-2393-AD47-AF6B-91F484F3D2C8}" destId="{FE0A0CBF-414D-BB4E-A4A8-FB3F1FAC7587}" srcOrd="15" destOrd="0" presId="urn:microsoft.com/office/officeart/2005/8/layout/radial6"/>
    <dgm:cxn modelId="{B1551227-E50B-3A48-94BE-118AA2279385}" type="presParOf" srcId="{DF32476D-2393-AD47-AF6B-91F484F3D2C8}" destId="{EAF516CA-87D2-8F46-AF46-E310B458381F}" srcOrd="16" destOrd="0" presId="urn:microsoft.com/office/officeart/2005/8/layout/radial6"/>
    <dgm:cxn modelId="{140B0CCB-CC70-D64B-AF9D-2E193C351B0F}" type="presParOf" srcId="{DF32476D-2393-AD47-AF6B-91F484F3D2C8}" destId="{405D1E47-F15C-EF48-B763-750EB5702B70}" srcOrd="17" destOrd="0" presId="urn:microsoft.com/office/officeart/2005/8/layout/radial6"/>
    <dgm:cxn modelId="{18212DB7-4A5C-D144-9A34-BB7BB72B27CD}" type="presParOf" srcId="{DF32476D-2393-AD47-AF6B-91F484F3D2C8}" destId="{9A92DAF8-CF51-EA44-9E59-A3117C7C4AE5}"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FCEE04-A8E6-164D-A46F-D4822250D723}" type="doc">
      <dgm:prSet loTypeId="urn:microsoft.com/office/officeart/2008/layout/RadialCluster" loCatId="" qsTypeId="urn:microsoft.com/office/officeart/2005/8/quickstyle/simple2" qsCatId="simple" csTypeId="urn:microsoft.com/office/officeart/2005/8/colors/accent1_2" csCatId="accent1" phldr="1"/>
      <dgm:spPr/>
      <dgm:t>
        <a:bodyPr/>
        <a:lstStyle/>
        <a:p>
          <a:endParaRPr lang="en-US"/>
        </a:p>
      </dgm:t>
    </dgm:pt>
    <dgm:pt modelId="{F452E5C6-5753-A943-943A-F6B4BCF67CE4}">
      <dgm:prSet phldrT="[Text]"/>
      <dgm:spPr/>
      <dgm:t>
        <a:bodyPr/>
        <a:lstStyle/>
        <a:p>
          <a:r>
            <a:rPr lang="en-US" dirty="0"/>
            <a:t>Right to Food</a:t>
          </a:r>
        </a:p>
      </dgm:t>
    </dgm:pt>
    <dgm:pt modelId="{1C31E757-E9CE-D642-A730-02EBC87DDABD}" type="parTrans" cxnId="{1142D596-6B19-8A4A-AFB2-355B7417D447}">
      <dgm:prSet/>
      <dgm:spPr/>
      <dgm:t>
        <a:bodyPr/>
        <a:lstStyle/>
        <a:p>
          <a:endParaRPr lang="en-US"/>
        </a:p>
      </dgm:t>
    </dgm:pt>
    <dgm:pt modelId="{5C8AC927-B031-8E49-AF32-BF40EF97CF8B}" type="sibTrans" cxnId="{1142D596-6B19-8A4A-AFB2-355B7417D447}">
      <dgm:prSet/>
      <dgm:spPr/>
      <dgm:t>
        <a:bodyPr/>
        <a:lstStyle/>
        <a:p>
          <a:endParaRPr lang="en-US"/>
        </a:p>
      </dgm:t>
    </dgm:pt>
    <dgm:pt modelId="{83A44CD8-10FB-AB4B-9AAD-8FE31A59A49B}">
      <dgm:prSet phldrT="[Text]"/>
      <dgm:spPr/>
      <dgm:t>
        <a:bodyPr/>
        <a:lstStyle/>
        <a:p>
          <a:r>
            <a:rPr lang="en-US" dirty="0"/>
            <a:t>Respect</a:t>
          </a:r>
        </a:p>
      </dgm:t>
    </dgm:pt>
    <dgm:pt modelId="{8F6A4B27-FF9F-6640-A953-0D108259CF66}" type="parTrans" cxnId="{3E3B7922-971D-7C42-B686-EF610B50EFB5}">
      <dgm:prSet/>
      <dgm:spPr/>
      <dgm:t>
        <a:bodyPr/>
        <a:lstStyle/>
        <a:p>
          <a:endParaRPr lang="en-US"/>
        </a:p>
      </dgm:t>
    </dgm:pt>
    <dgm:pt modelId="{2F5E3ED7-F761-404D-8415-B1E8705C0279}" type="sibTrans" cxnId="{3E3B7922-971D-7C42-B686-EF610B50EFB5}">
      <dgm:prSet/>
      <dgm:spPr/>
      <dgm:t>
        <a:bodyPr/>
        <a:lstStyle/>
        <a:p>
          <a:endParaRPr lang="en-US"/>
        </a:p>
      </dgm:t>
    </dgm:pt>
    <dgm:pt modelId="{D748C093-0988-8541-99DE-034AECE9EA08}">
      <dgm:prSet phldrT="[Text]"/>
      <dgm:spPr/>
      <dgm:t>
        <a:bodyPr/>
        <a:lstStyle/>
        <a:p>
          <a:r>
            <a:rPr lang="en-US" dirty="0"/>
            <a:t>fulfill</a:t>
          </a:r>
        </a:p>
      </dgm:t>
    </dgm:pt>
    <dgm:pt modelId="{F93A920A-57A0-D84F-82D2-3F2DC60152F5}" type="parTrans" cxnId="{0C76754C-A7D1-154D-8F78-53464C9812D1}">
      <dgm:prSet/>
      <dgm:spPr/>
      <dgm:t>
        <a:bodyPr/>
        <a:lstStyle/>
        <a:p>
          <a:endParaRPr lang="en-US"/>
        </a:p>
      </dgm:t>
    </dgm:pt>
    <dgm:pt modelId="{8BD781FE-A8C6-544E-8A04-6AE4BCD7E0F8}" type="sibTrans" cxnId="{0C76754C-A7D1-154D-8F78-53464C9812D1}">
      <dgm:prSet/>
      <dgm:spPr/>
      <dgm:t>
        <a:bodyPr/>
        <a:lstStyle/>
        <a:p>
          <a:endParaRPr lang="en-US"/>
        </a:p>
      </dgm:t>
    </dgm:pt>
    <dgm:pt modelId="{ADF10C63-B677-534B-BA89-BED540A2E5A8}">
      <dgm:prSet phldrT="[Text]"/>
      <dgm:spPr/>
      <dgm:t>
        <a:bodyPr/>
        <a:lstStyle/>
        <a:p>
          <a:r>
            <a:rPr lang="en-US" dirty="0"/>
            <a:t>protect</a:t>
          </a:r>
        </a:p>
      </dgm:t>
    </dgm:pt>
    <dgm:pt modelId="{E38EFB3E-8401-5C4D-98E9-28304942D057}" type="parTrans" cxnId="{46BCD575-3FA5-9447-B63F-8A05D98F0A85}">
      <dgm:prSet/>
      <dgm:spPr/>
      <dgm:t>
        <a:bodyPr/>
        <a:lstStyle/>
        <a:p>
          <a:endParaRPr lang="en-US"/>
        </a:p>
      </dgm:t>
    </dgm:pt>
    <dgm:pt modelId="{51B73627-B7B4-404E-AABD-5E49C8C76556}" type="sibTrans" cxnId="{46BCD575-3FA5-9447-B63F-8A05D98F0A85}">
      <dgm:prSet/>
      <dgm:spPr/>
      <dgm:t>
        <a:bodyPr/>
        <a:lstStyle/>
        <a:p>
          <a:endParaRPr lang="en-US"/>
        </a:p>
      </dgm:t>
    </dgm:pt>
    <dgm:pt modelId="{8076D95B-0A59-4543-9184-A3685E3D6099}" type="pres">
      <dgm:prSet presAssocID="{D1FCEE04-A8E6-164D-A46F-D4822250D723}" presName="Name0" presStyleCnt="0">
        <dgm:presLayoutVars>
          <dgm:chMax val="1"/>
          <dgm:chPref val="1"/>
          <dgm:dir/>
          <dgm:animOne val="branch"/>
          <dgm:animLvl val="lvl"/>
        </dgm:presLayoutVars>
      </dgm:prSet>
      <dgm:spPr/>
    </dgm:pt>
    <dgm:pt modelId="{A37FD463-D928-F049-BFC5-200FE4CB2B47}" type="pres">
      <dgm:prSet presAssocID="{F452E5C6-5753-A943-943A-F6B4BCF67CE4}" presName="singleCycle" presStyleCnt="0"/>
      <dgm:spPr/>
    </dgm:pt>
    <dgm:pt modelId="{58612862-CBB6-3A47-99B0-2637146556D2}" type="pres">
      <dgm:prSet presAssocID="{F452E5C6-5753-A943-943A-F6B4BCF67CE4}" presName="singleCenter" presStyleLbl="node1" presStyleIdx="0" presStyleCnt="4">
        <dgm:presLayoutVars>
          <dgm:chMax val="7"/>
          <dgm:chPref val="7"/>
        </dgm:presLayoutVars>
      </dgm:prSet>
      <dgm:spPr/>
    </dgm:pt>
    <dgm:pt modelId="{A470ABDF-94BC-ED49-9EE9-9308572A84BC}" type="pres">
      <dgm:prSet presAssocID="{8F6A4B27-FF9F-6640-A953-0D108259CF66}" presName="Name56" presStyleLbl="parChTrans1D2" presStyleIdx="0" presStyleCnt="3"/>
      <dgm:spPr/>
    </dgm:pt>
    <dgm:pt modelId="{834E8DBF-8CE0-454F-AC01-D0343BC1504E}" type="pres">
      <dgm:prSet presAssocID="{83A44CD8-10FB-AB4B-9AAD-8FE31A59A49B}" presName="text0" presStyleLbl="node1" presStyleIdx="1" presStyleCnt="4">
        <dgm:presLayoutVars>
          <dgm:bulletEnabled val="1"/>
        </dgm:presLayoutVars>
      </dgm:prSet>
      <dgm:spPr/>
    </dgm:pt>
    <dgm:pt modelId="{B2CF47D8-5D63-0E4B-8C38-626D65D090D9}" type="pres">
      <dgm:prSet presAssocID="{F93A920A-57A0-D84F-82D2-3F2DC60152F5}" presName="Name56" presStyleLbl="parChTrans1D2" presStyleIdx="1" presStyleCnt="3"/>
      <dgm:spPr/>
    </dgm:pt>
    <dgm:pt modelId="{0A43EDB6-CAB7-8140-ACBA-B36FA7573B7C}" type="pres">
      <dgm:prSet presAssocID="{D748C093-0988-8541-99DE-034AECE9EA08}" presName="text0" presStyleLbl="node1" presStyleIdx="2" presStyleCnt="4">
        <dgm:presLayoutVars>
          <dgm:bulletEnabled val="1"/>
        </dgm:presLayoutVars>
      </dgm:prSet>
      <dgm:spPr/>
    </dgm:pt>
    <dgm:pt modelId="{AEDD4811-A697-3345-B9A1-89B9E55FA30B}" type="pres">
      <dgm:prSet presAssocID="{E38EFB3E-8401-5C4D-98E9-28304942D057}" presName="Name56" presStyleLbl="parChTrans1D2" presStyleIdx="2" presStyleCnt="3"/>
      <dgm:spPr/>
    </dgm:pt>
    <dgm:pt modelId="{21342DC2-8F9B-3A44-A994-3F5B87241F19}" type="pres">
      <dgm:prSet presAssocID="{ADF10C63-B677-534B-BA89-BED540A2E5A8}" presName="text0" presStyleLbl="node1" presStyleIdx="3" presStyleCnt="4">
        <dgm:presLayoutVars>
          <dgm:bulletEnabled val="1"/>
        </dgm:presLayoutVars>
      </dgm:prSet>
      <dgm:spPr/>
    </dgm:pt>
  </dgm:ptLst>
  <dgm:cxnLst>
    <dgm:cxn modelId="{45825103-566E-0F4F-8D6F-CE239D1EB257}" type="presOf" srcId="{D748C093-0988-8541-99DE-034AECE9EA08}" destId="{0A43EDB6-CAB7-8140-ACBA-B36FA7573B7C}" srcOrd="0" destOrd="0" presId="urn:microsoft.com/office/officeart/2008/layout/RadialCluster"/>
    <dgm:cxn modelId="{24B8A806-0E9E-4E4B-8CEC-924C98C1CA24}" type="presOf" srcId="{ADF10C63-B677-534B-BA89-BED540A2E5A8}" destId="{21342DC2-8F9B-3A44-A994-3F5B87241F19}" srcOrd="0" destOrd="0" presId="urn:microsoft.com/office/officeart/2008/layout/RadialCluster"/>
    <dgm:cxn modelId="{3E3B7922-971D-7C42-B686-EF610B50EFB5}" srcId="{F452E5C6-5753-A943-943A-F6B4BCF67CE4}" destId="{83A44CD8-10FB-AB4B-9AAD-8FE31A59A49B}" srcOrd="0" destOrd="0" parTransId="{8F6A4B27-FF9F-6640-A953-0D108259CF66}" sibTransId="{2F5E3ED7-F761-404D-8415-B1E8705C0279}"/>
    <dgm:cxn modelId="{0C9E9929-DEA5-214C-AE6E-792B9EAAAD13}" type="presOf" srcId="{D1FCEE04-A8E6-164D-A46F-D4822250D723}" destId="{8076D95B-0A59-4543-9184-A3685E3D6099}" srcOrd="0" destOrd="0" presId="urn:microsoft.com/office/officeart/2008/layout/RadialCluster"/>
    <dgm:cxn modelId="{0E815A30-ABA0-EC4B-B45C-5477CDC72E6E}" type="presOf" srcId="{8F6A4B27-FF9F-6640-A953-0D108259CF66}" destId="{A470ABDF-94BC-ED49-9EE9-9308572A84BC}" srcOrd="0" destOrd="0" presId="urn:microsoft.com/office/officeart/2008/layout/RadialCluster"/>
    <dgm:cxn modelId="{0C76754C-A7D1-154D-8F78-53464C9812D1}" srcId="{F452E5C6-5753-A943-943A-F6B4BCF67CE4}" destId="{D748C093-0988-8541-99DE-034AECE9EA08}" srcOrd="1" destOrd="0" parTransId="{F93A920A-57A0-D84F-82D2-3F2DC60152F5}" sibTransId="{8BD781FE-A8C6-544E-8A04-6AE4BCD7E0F8}"/>
    <dgm:cxn modelId="{336B0952-B841-3C48-9800-F73F6AEF2E72}" type="presOf" srcId="{E38EFB3E-8401-5C4D-98E9-28304942D057}" destId="{AEDD4811-A697-3345-B9A1-89B9E55FA30B}" srcOrd="0" destOrd="0" presId="urn:microsoft.com/office/officeart/2008/layout/RadialCluster"/>
    <dgm:cxn modelId="{46BCD575-3FA5-9447-B63F-8A05D98F0A85}" srcId="{F452E5C6-5753-A943-943A-F6B4BCF67CE4}" destId="{ADF10C63-B677-534B-BA89-BED540A2E5A8}" srcOrd="2" destOrd="0" parTransId="{E38EFB3E-8401-5C4D-98E9-28304942D057}" sibTransId="{51B73627-B7B4-404E-AABD-5E49C8C76556}"/>
    <dgm:cxn modelId="{E438FD7A-9D10-D447-AA64-C07FE6C02531}" type="presOf" srcId="{F93A920A-57A0-D84F-82D2-3F2DC60152F5}" destId="{B2CF47D8-5D63-0E4B-8C38-626D65D090D9}" srcOrd="0" destOrd="0" presId="urn:microsoft.com/office/officeart/2008/layout/RadialCluster"/>
    <dgm:cxn modelId="{1142D596-6B19-8A4A-AFB2-355B7417D447}" srcId="{D1FCEE04-A8E6-164D-A46F-D4822250D723}" destId="{F452E5C6-5753-A943-943A-F6B4BCF67CE4}" srcOrd="0" destOrd="0" parTransId="{1C31E757-E9CE-D642-A730-02EBC87DDABD}" sibTransId="{5C8AC927-B031-8E49-AF32-BF40EF97CF8B}"/>
    <dgm:cxn modelId="{13A72F9D-2C97-9A4B-99C4-4F96A90F0D72}" type="presOf" srcId="{83A44CD8-10FB-AB4B-9AAD-8FE31A59A49B}" destId="{834E8DBF-8CE0-454F-AC01-D0343BC1504E}" srcOrd="0" destOrd="0" presId="urn:microsoft.com/office/officeart/2008/layout/RadialCluster"/>
    <dgm:cxn modelId="{521768E6-AAE9-1145-B8F6-D78D92D95FE8}" type="presOf" srcId="{F452E5C6-5753-A943-943A-F6B4BCF67CE4}" destId="{58612862-CBB6-3A47-99B0-2637146556D2}" srcOrd="0" destOrd="0" presId="urn:microsoft.com/office/officeart/2008/layout/RadialCluster"/>
    <dgm:cxn modelId="{124693C8-BBE8-9048-BE7F-5D3434830CC3}" type="presParOf" srcId="{8076D95B-0A59-4543-9184-A3685E3D6099}" destId="{A37FD463-D928-F049-BFC5-200FE4CB2B47}" srcOrd="0" destOrd="0" presId="urn:microsoft.com/office/officeart/2008/layout/RadialCluster"/>
    <dgm:cxn modelId="{F7F6C26E-260E-1648-81DC-B12B2AD749D2}" type="presParOf" srcId="{A37FD463-D928-F049-BFC5-200FE4CB2B47}" destId="{58612862-CBB6-3A47-99B0-2637146556D2}" srcOrd="0" destOrd="0" presId="urn:microsoft.com/office/officeart/2008/layout/RadialCluster"/>
    <dgm:cxn modelId="{75296214-94DD-114F-AB25-2F1C3AC0ADE6}" type="presParOf" srcId="{A37FD463-D928-F049-BFC5-200FE4CB2B47}" destId="{A470ABDF-94BC-ED49-9EE9-9308572A84BC}" srcOrd="1" destOrd="0" presId="urn:microsoft.com/office/officeart/2008/layout/RadialCluster"/>
    <dgm:cxn modelId="{9177E751-F910-DC49-8D32-A6AD67ED9F1E}" type="presParOf" srcId="{A37FD463-D928-F049-BFC5-200FE4CB2B47}" destId="{834E8DBF-8CE0-454F-AC01-D0343BC1504E}" srcOrd="2" destOrd="0" presId="urn:microsoft.com/office/officeart/2008/layout/RadialCluster"/>
    <dgm:cxn modelId="{5744140B-DEB0-F54D-94D5-364162C1BA20}" type="presParOf" srcId="{A37FD463-D928-F049-BFC5-200FE4CB2B47}" destId="{B2CF47D8-5D63-0E4B-8C38-626D65D090D9}" srcOrd="3" destOrd="0" presId="urn:microsoft.com/office/officeart/2008/layout/RadialCluster"/>
    <dgm:cxn modelId="{85E01EFF-560E-6945-8B46-071C49C84F93}" type="presParOf" srcId="{A37FD463-D928-F049-BFC5-200FE4CB2B47}" destId="{0A43EDB6-CAB7-8140-ACBA-B36FA7573B7C}" srcOrd="4" destOrd="0" presId="urn:microsoft.com/office/officeart/2008/layout/RadialCluster"/>
    <dgm:cxn modelId="{45E34008-9B84-8C46-AEF4-119A272286D7}" type="presParOf" srcId="{A37FD463-D928-F049-BFC5-200FE4CB2B47}" destId="{AEDD4811-A697-3345-B9A1-89B9E55FA30B}" srcOrd="5" destOrd="0" presId="urn:microsoft.com/office/officeart/2008/layout/RadialCluster"/>
    <dgm:cxn modelId="{4BEB6381-5E24-1C43-AD6C-1A2DCAAD0D0F}" type="presParOf" srcId="{A37FD463-D928-F049-BFC5-200FE4CB2B47}" destId="{21342DC2-8F9B-3A44-A994-3F5B87241F19}"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220DFC-933E-784F-B817-0FD9F047B4AC}" type="doc">
      <dgm:prSet loTypeId="urn:microsoft.com/office/officeart/2005/8/layout/radial6" loCatId="" qsTypeId="urn:microsoft.com/office/officeart/2005/8/quickstyle/simple2" qsCatId="simple" csTypeId="urn:microsoft.com/office/officeart/2005/8/colors/accent1_2" csCatId="accent1" phldr="1"/>
      <dgm:spPr/>
      <dgm:t>
        <a:bodyPr/>
        <a:lstStyle/>
        <a:p>
          <a:endParaRPr lang="en-US"/>
        </a:p>
      </dgm:t>
    </dgm:pt>
    <dgm:pt modelId="{EFD0697F-A6FA-4A40-9DEA-C651A9F0881D}">
      <dgm:prSet phldrT="[Text]" custT="1"/>
      <dgm:spPr/>
      <dgm:t>
        <a:bodyPr/>
        <a:lstStyle/>
        <a:p>
          <a:r>
            <a:rPr lang="en-US" sz="2000" dirty="0"/>
            <a:t>Availability</a:t>
          </a:r>
        </a:p>
      </dgm:t>
    </dgm:pt>
    <dgm:pt modelId="{7779210B-7485-7E47-A6F6-C1F8E3B56AEF}" type="parTrans" cxnId="{ACE5450D-23D3-CF4B-BFBC-CA6649323DB3}">
      <dgm:prSet/>
      <dgm:spPr/>
      <dgm:t>
        <a:bodyPr/>
        <a:lstStyle/>
        <a:p>
          <a:endParaRPr lang="en-US"/>
        </a:p>
      </dgm:t>
    </dgm:pt>
    <dgm:pt modelId="{C82860B7-BE29-B04F-901D-F3286EEF46B6}" type="sibTrans" cxnId="{ACE5450D-23D3-CF4B-BFBC-CA6649323DB3}">
      <dgm:prSet/>
      <dgm:spPr/>
      <dgm:t>
        <a:bodyPr/>
        <a:lstStyle/>
        <a:p>
          <a:endParaRPr lang="en-US" sz="2000"/>
        </a:p>
      </dgm:t>
    </dgm:pt>
    <dgm:pt modelId="{ADF2A223-2AFA-C040-9B6B-74EA254F52F9}">
      <dgm:prSet phldrT="[Text]" custT="1"/>
      <dgm:spPr/>
      <dgm:t>
        <a:bodyPr/>
        <a:lstStyle/>
        <a:p>
          <a:r>
            <a:rPr lang="en-US" sz="2000" dirty="0"/>
            <a:t>Accessibility</a:t>
          </a:r>
        </a:p>
      </dgm:t>
    </dgm:pt>
    <dgm:pt modelId="{AA5A3475-5B47-8643-9F90-E2015AC358CD}" type="parTrans" cxnId="{E65F063F-EF7E-B14E-84FC-27C3440395E8}">
      <dgm:prSet/>
      <dgm:spPr/>
      <dgm:t>
        <a:bodyPr/>
        <a:lstStyle/>
        <a:p>
          <a:endParaRPr lang="en-US"/>
        </a:p>
      </dgm:t>
    </dgm:pt>
    <dgm:pt modelId="{946FE0DF-DF75-1C44-8676-2C0A6BECB86C}" type="sibTrans" cxnId="{E65F063F-EF7E-B14E-84FC-27C3440395E8}">
      <dgm:prSet/>
      <dgm:spPr/>
      <dgm:t>
        <a:bodyPr/>
        <a:lstStyle/>
        <a:p>
          <a:endParaRPr lang="en-US"/>
        </a:p>
      </dgm:t>
    </dgm:pt>
    <dgm:pt modelId="{580A69F2-3FEC-1740-8A01-53B429C82431}">
      <dgm:prSet phldrT="[Text]" custT="1"/>
      <dgm:spPr/>
      <dgm:t>
        <a:bodyPr/>
        <a:lstStyle/>
        <a:p>
          <a:r>
            <a:rPr lang="en-US" sz="2000" dirty="0"/>
            <a:t>Adequacy</a:t>
          </a:r>
        </a:p>
      </dgm:t>
    </dgm:pt>
    <dgm:pt modelId="{B7D1D56A-6D7C-3C44-8BA8-13609563362D}" type="parTrans" cxnId="{94595656-11C3-6849-A659-33ABD45D33E9}">
      <dgm:prSet/>
      <dgm:spPr/>
      <dgm:t>
        <a:bodyPr/>
        <a:lstStyle/>
        <a:p>
          <a:endParaRPr lang="en-US"/>
        </a:p>
      </dgm:t>
    </dgm:pt>
    <dgm:pt modelId="{4D91FF74-CF83-C64C-A29D-BB3EF0228AEC}" type="sibTrans" cxnId="{94595656-11C3-6849-A659-33ABD45D33E9}">
      <dgm:prSet/>
      <dgm:spPr/>
      <dgm:t>
        <a:bodyPr/>
        <a:lstStyle/>
        <a:p>
          <a:endParaRPr lang="en-US"/>
        </a:p>
      </dgm:t>
    </dgm:pt>
    <dgm:pt modelId="{C28F09B1-61EF-5F4C-BF27-0132EE304DFA}">
      <dgm:prSet phldrT="[Text]" custT="1"/>
      <dgm:spPr/>
      <dgm:t>
        <a:bodyPr/>
        <a:lstStyle/>
        <a:p>
          <a:r>
            <a:rPr lang="en-US" sz="2000" dirty="0"/>
            <a:t>Sustainability</a:t>
          </a:r>
        </a:p>
      </dgm:t>
    </dgm:pt>
    <dgm:pt modelId="{753FF705-57F8-6542-90A1-C53CABDE296B}" type="parTrans" cxnId="{3C59B2F1-A8B0-824F-90B1-E7E692490AB6}">
      <dgm:prSet/>
      <dgm:spPr/>
      <dgm:t>
        <a:bodyPr/>
        <a:lstStyle/>
        <a:p>
          <a:endParaRPr lang="en-US"/>
        </a:p>
      </dgm:t>
    </dgm:pt>
    <dgm:pt modelId="{AB552073-089F-5945-A46F-E9A9A4CE390F}" type="sibTrans" cxnId="{3C59B2F1-A8B0-824F-90B1-E7E692490AB6}">
      <dgm:prSet/>
      <dgm:spPr/>
      <dgm:t>
        <a:bodyPr/>
        <a:lstStyle/>
        <a:p>
          <a:endParaRPr lang="en-US"/>
        </a:p>
      </dgm:t>
    </dgm:pt>
    <dgm:pt modelId="{C55990EB-B0E0-614F-98C5-5C6F88C08800}">
      <dgm:prSet phldrT="[Text]" custT="1"/>
      <dgm:spPr/>
      <dgm:t>
        <a:bodyPr/>
        <a:lstStyle/>
        <a:p>
          <a:r>
            <a:rPr lang="en-US" sz="2400" dirty="0"/>
            <a:t>Article 11</a:t>
          </a:r>
        </a:p>
      </dgm:t>
    </dgm:pt>
    <dgm:pt modelId="{B50DB554-EE67-9B44-9211-4516BDB78A8F}" type="sibTrans" cxnId="{DBA50780-4078-9E4C-81C8-ABA6DC8D0105}">
      <dgm:prSet/>
      <dgm:spPr/>
      <dgm:t>
        <a:bodyPr/>
        <a:lstStyle/>
        <a:p>
          <a:endParaRPr lang="en-US"/>
        </a:p>
      </dgm:t>
    </dgm:pt>
    <dgm:pt modelId="{8247CD93-EDE9-6044-8A3F-16D5F6410409}" type="parTrans" cxnId="{DBA50780-4078-9E4C-81C8-ABA6DC8D0105}">
      <dgm:prSet/>
      <dgm:spPr/>
      <dgm:t>
        <a:bodyPr/>
        <a:lstStyle/>
        <a:p>
          <a:endParaRPr lang="en-US"/>
        </a:p>
      </dgm:t>
    </dgm:pt>
    <dgm:pt modelId="{354AD088-25FC-0147-9E19-27DFD7662E78}" type="pres">
      <dgm:prSet presAssocID="{5B220DFC-933E-784F-B817-0FD9F047B4AC}" presName="Name0" presStyleCnt="0">
        <dgm:presLayoutVars>
          <dgm:chMax val="1"/>
          <dgm:dir/>
          <dgm:animLvl val="ctr"/>
          <dgm:resizeHandles val="exact"/>
        </dgm:presLayoutVars>
      </dgm:prSet>
      <dgm:spPr/>
    </dgm:pt>
    <dgm:pt modelId="{2A2B43DF-A9E5-854F-B6EB-84AE7BC0B3D8}" type="pres">
      <dgm:prSet presAssocID="{C55990EB-B0E0-614F-98C5-5C6F88C08800}" presName="centerShape" presStyleLbl="node0" presStyleIdx="0" presStyleCnt="1" custLinFactNeighborX="-351" custLinFactNeighborY="1405"/>
      <dgm:spPr/>
    </dgm:pt>
    <dgm:pt modelId="{41851AB0-A269-FC47-858B-FC6450AB9027}" type="pres">
      <dgm:prSet presAssocID="{EFD0697F-A6FA-4A40-9DEA-C651A9F0881D}" presName="node" presStyleLbl="node1" presStyleIdx="0" presStyleCnt="4" custScaleX="142978" custRadScaleRad="100216" custRadScaleInc="-9120">
        <dgm:presLayoutVars>
          <dgm:bulletEnabled val="1"/>
        </dgm:presLayoutVars>
      </dgm:prSet>
      <dgm:spPr/>
    </dgm:pt>
    <dgm:pt modelId="{29C67F88-D898-C64E-BDF4-C8EDAEFD0580}" type="pres">
      <dgm:prSet presAssocID="{EFD0697F-A6FA-4A40-9DEA-C651A9F0881D}" presName="dummy" presStyleCnt="0"/>
      <dgm:spPr/>
    </dgm:pt>
    <dgm:pt modelId="{C123046D-CA74-B049-8620-5BF0BD26795F}" type="pres">
      <dgm:prSet presAssocID="{C82860B7-BE29-B04F-901D-F3286EEF46B6}" presName="sibTrans" presStyleLbl="sibTrans2D1" presStyleIdx="0" presStyleCnt="4"/>
      <dgm:spPr/>
    </dgm:pt>
    <dgm:pt modelId="{8B0AD453-DA3E-684F-BA7E-F4BA4004878E}" type="pres">
      <dgm:prSet presAssocID="{ADF2A223-2AFA-C040-9B6B-74EA254F52F9}" presName="node" presStyleLbl="node1" presStyleIdx="1" presStyleCnt="4" custScaleX="157972">
        <dgm:presLayoutVars>
          <dgm:bulletEnabled val="1"/>
        </dgm:presLayoutVars>
      </dgm:prSet>
      <dgm:spPr/>
    </dgm:pt>
    <dgm:pt modelId="{0404BCBE-A1E2-D44D-B58B-1E023A4C6474}" type="pres">
      <dgm:prSet presAssocID="{ADF2A223-2AFA-C040-9B6B-74EA254F52F9}" presName="dummy" presStyleCnt="0"/>
      <dgm:spPr/>
    </dgm:pt>
    <dgm:pt modelId="{670ECDF7-7714-1B4C-9242-3D1396EB6D2C}" type="pres">
      <dgm:prSet presAssocID="{946FE0DF-DF75-1C44-8676-2C0A6BECB86C}" presName="sibTrans" presStyleLbl="sibTrans2D1" presStyleIdx="1" presStyleCnt="4"/>
      <dgm:spPr/>
    </dgm:pt>
    <dgm:pt modelId="{C0B23C40-2EE9-0946-8293-22E211BA56D4}" type="pres">
      <dgm:prSet presAssocID="{580A69F2-3FEC-1740-8A01-53B429C82431}" presName="node" presStyleLbl="node1" presStyleIdx="2" presStyleCnt="4" custScaleX="141134" custRadScaleRad="100109" custRadScaleInc="2228">
        <dgm:presLayoutVars>
          <dgm:bulletEnabled val="1"/>
        </dgm:presLayoutVars>
      </dgm:prSet>
      <dgm:spPr/>
    </dgm:pt>
    <dgm:pt modelId="{C779EF41-2B14-4446-850C-6B9A66810795}" type="pres">
      <dgm:prSet presAssocID="{580A69F2-3FEC-1740-8A01-53B429C82431}" presName="dummy" presStyleCnt="0"/>
      <dgm:spPr/>
    </dgm:pt>
    <dgm:pt modelId="{9FD455FE-5733-0349-8499-BF9787FE1DA6}" type="pres">
      <dgm:prSet presAssocID="{4D91FF74-CF83-C64C-A29D-BB3EF0228AEC}" presName="sibTrans" presStyleLbl="sibTrans2D1" presStyleIdx="2" presStyleCnt="4"/>
      <dgm:spPr/>
    </dgm:pt>
    <dgm:pt modelId="{D0425474-AE95-6A4F-8FEC-4736175BAD9C}" type="pres">
      <dgm:prSet presAssocID="{C28F09B1-61EF-5F4C-BF27-0132EE304DFA}" presName="node" presStyleLbl="node1" presStyleIdx="3" presStyleCnt="4" custScaleX="178286" custRadScaleRad="105139" custRadScaleInc="-1061">
        <dgm:presLayoutVars>
          <dgm:bulletEnabled val="1"/>
        </dgm:presLayoutVars>
      </dgm:prSet>
      <dgm:spPr/>
    </dgm:pt>
    <dgm:pt modelId="{1455BB74-2D82-E846-B69E-78B498AA95B6}" type="pres">
      <dgm:prSet presAssocID="{C28F09B1-61EF-5F4C-BF27-0132EE304DFA}" presName="dummy" presStyleCnt="0"/>
      <dgm:spPr/>
    </dgm:pt>
    <dgm:pt modelId="{C491015C-5BCD-C04B-84CC-53513D5A1914}" type="pres">
      <dgm:prSet presAssocID="{AB552073-089F-5945-A46F-E9A9A4CE390F}" presName="sibTrans" presStyleLbl="sibTrans2D1" presStyleIdx="3" presStyleCnt="4"/>
      <dgm:spPr/>
    </dgm:pt>
  </dgm:ptLst>
  <dgm:cxnLst>
    <dgm:cxn modelId="{ACE5450D-23D3-CF4B-BFBC-CA6649323DB3}" srcId="{C55990EB-B0E0-614F-98C5-5C6F88C08800}" destId="{EFD0697F-A6FA-4A40-9DEA-C651A9F0881D}" srcOrd="0" destOrd="0" parTransId="{7779210B-7485-7E47-A6F6-C1F8E3B56AEF}" sibTransId="{C82860B7-BE29-B04F-901D-F3286EEF46B6}"/>
    <dgm:cxn modelId="{59540A1B-25EE-D24A-9594-1318A3DB282B}" type="presOf" srcId="{4D91FF74-CF83-C64C-A29D-BB3EF0228AEC}" destId="{9FD455FE-5733-0349-8499-BF9787FE1DA6}" srcOrd="0" destOrd="0" presId="urn:microsoft.com/office/officeart/2005/8/layout/radial6"/>
    <dgm:cxn modelId="{138AFB23-8048-8F4D-8A31-A52BCD23179A}" type="presOf" srcId="{5B220DFC-933E-784F-B817-0FD9F047B4AC}" destId="{354AD088-25FC-0147-9E19-27DFD7662E78}" srcOrd="0" destOrd="0" presId="urn:microsoft.com/office/officeart/2005/8/layout/radial6"/>
    <dgm:cxn modelId="{C371F92B-152D-1B4D-A3DC-F030D52DE788}" type="presOf" srcId="{580A69F2-3FEC-1740-8A01-53B429C82431}" destId="{C0B23C40-2EE9-0946-8293-22E211BA56D4}" srcOrd="0" destOrd="0" presId="urn:microsoft.com/office/officeart/2005/8/layout/radial6"/>
    <dgm:cxn modelId="{38138130-ACDD-3448-8CBD-E0D0CEE13048}" type="presOf" srcId="{C55990EB-B0E0-614F-98C5-5C6F88C08800}" destId="{2A2B43DF-A9E5-854F-B6EB-84AE7BC0B3D8}" srcOrd="0" destOrd="0" presId="urn:microsoft.com/office/officeart/2005/8/layout/radial6"/>
    <dgm:cxn modelId="{E65F063F-EF7E-B14E-84FC-27C3440395E8}" srcId="{C55990EB-B0E0-614F-98C5-5C6F88C08800}" destId="{ADF2A223-2AFA-C040-9B6B-74EA254F52F9}" srcOrd="1" destOrd="0" parTransId="{AA5A3475-5B47-8643-9F90-E2015AC358CD}" sibTransId="{946FE0DF-DF75-1C44-8676-2C0A6BECB86C}"/>
    <dgm:cxn modelId="{94595656-11C3-6849-A659-33ABD45D33E9}" srcId="{C55990EB-B0E0-614F-98C5-5C6F88C08800}" destId="{580A69F2-3FEC-1740-8A01-53B429C82431}" srcOrd="2" destOrd="0" parTransId="{B7D1D56A-6D7C-3C44-8BA8-13609563362D}" sibTransId="{4D91FF74-CF83-C64C-A29D-BB3EF0228AEC}"/>
    <dgm:cxn modelId="{BE579157-A864-DC44-B786-5FC0431A80BC}" type="presOf" srcId="{AB552073-089F-5945-A46F-E9A9A4CE390F}" destId="{C491015C-5BCD-C04B-84CC-53513D5A1914}" srcOrd="0" destOrd="0" presId="urn:microsoft.com/office/officeart/2005/8/layout/radial6"/>
    <dgm:cxn modelId="{DBA50780-4078-9E4C-81C8-ABA6DC8D0105}" srcId="{5B220DFC-933E-784F-B817-0FD9F047B4AC}" destId="{C55990EB-B0E0-614F-98C5-5C6F88C08800}" srcOrd="0" destOrd="0" parTransId="{8247CD93-EDE9-6044-8A3F-16D5F6410409}" sibTransId="{B50DB554-EE67-9B44-9211-4516BDB78A8F}"/>
    <dgm:cxn modelId="{65119FB0-78F6-7043-AC82-C3C0383345E0}" type="presOf" srcId="{C28F09B1-61EF-5F4C-BF27-0132EE304DFA}" destId="{D0425474-AE95-6A4F-8FEC-4736175BAD9C}" srcOrd="0" destOrd="0" presId="urn:microsoft.com/office/officeart/2005/8/layout/radial6"/>
    <dgm:cxn modelId="{785F36B2-75BE-5B4E-9DA6-DE049D77D4FD}" type="presOf" srcId="{C82860B7-BE29-B04F-901D-F3286EEF46B6}" destId="{C123046D-CA74-B049-8620-5BF0BD26795F}" srcOrd="0" destOrd="0" presId="urn:microsoft.com/office/officeart/2005/8/layout/radial6"/>
    <dgm:cxn modelId="{2C71CDD7-35FF-CC40-9D8A-30C56F3859D3}" type="presOf" srcId="{946FE0DF-DF75-1C44-8676-2C0A6BECB86C}" destId="{670ECDF7-7714-1B4C-9242-3D1396EB6D2C}" srcOrd="0" destOrd="0" presId="urn:microsoft.com/office/officeart/2005/8/layout/radial6"/>
    <dgm:cxn modelId="{3C59B2F1-A8B0-824F-90B1-E7E692490AB6}" srcId="{C55990EB-B0E0-614F-98C5-5C6F88C08800}" destId="{C28F09B1-61EF-5F4C-BF27-0132EE304DFA}" srcOrd="3" destOrd="0" parTransId="{753FF705-57F8-6542-90A1-C53CABDE296B}" sibTransId="{AB552073-089F-5945-A46F-E9A9A4CE390F}"/>
    <dgm:cxn modelId="{D4F423F7-84B2-514D-8211-9CC734F47DD9}" type="presOf" srcId="{ADF2A223-2AFA-C040-9B6B-74EA254F52F9}" destId="{8B0AD453-DA3E-684F-BA7E-F4BA4004878E}" srcOrd="0" destOrd="0" presId="urn:microsoft.com/office/officeart/2005/8/layout/radial6"/>
    <dgm:cxn modelId="{014CBAF8-A174-314F-87F4-DD2F754F15F4}" type="presOf" srcId="{EFD0697F-A6FA-4A40-9DEA-C651A9F0881D}" destId="{41851AB0-A269-FC47-858B-FC6450AB9027}" srcOrd="0" destOrd="0" presId="urn:microsoft.com/office/officeart/2005/8/layout/radial6"/>
    <dgm:cxn modelId="{6E371C58-D960-0441-B641-3535A79211AB}" type="presParOf" srcId="{354AD088-25FC-0147-9E19-27DFD7662E78}" destId="{2A2B43DF-A9E5-854F-B6EB-84AE7BC0B3D8}" srcOrd="0" destOrd="0" presId="urn:microsoft.com/office/officeart/2005/8/layout/radial6"/>
    <dgm:cxn modelId="{5C54BED2-A918-CC42-A9BC-8D0083245797}" type="presParOf" srcId="{354AD088-25FC-0147-9E19-27DFD7662E78}" destId="{41851AB0-A269-FC47-858B-FC6450AB9027}" srcOrd="1" destOrd="0" presId="urn:microsoft.com/office/officeart/2005/8/layout/radial6"/>
    <dgm:cxn modelId="{23DBD500-CCBA-8F42-BF70-46BC152CC87D}" type="presParOf" srcId="{354AD088-25FC-0147-9E19-27DFD7662E78}" destId="{29C67F88-D898-C64E-BDF4-C8EDAEFD0580}" srcOrd="2" destOrd="0" presId="urn:microsoft.com/office/officeart/2005/8/layout/radial6"/>
    <dgm:cxn modelId="{411852AC-AF44-9648-9F7C-B479F360B6B0}" type="presParOf" srcId="{354AD088-25FC-0147-9E19-27DFD7662E78}" destId="{C123046D-CA74-B049-8620-5BF0BD26795F}" srcOrd="3" destOrd="0" presId="urn:microsoft.com/office/officeart/2005/8/layout/radial6"/>
    <dgm:cxn modelId="{80C58651-E016-D849-BA78-11BE878AF55D}" type="presParOf" srcId="{354AD088-25FC-0147-9E19-27DFD7662E78}" destId="{8B0AD453-DA3E-684F-BA7E-F4BA4004878E}" srcOrd="4" destOrd="0" presId="urn:microsoft.com/office/officeart/2005/8/layout/radial6"/>
    <dgm:cxn modelId="{BFADE8AD-D41B-D940-A3CB-723831FA3D1C}" type="presParOf" srcId="{354AD088-25FC-0147-9E19-27DFD7662E78}" destId="{0404BCBE-A1E2-D44D-B58B-1E023A4C6474}" srcOrd="5" destOrd="0" presId="urn:microsoft.com/office/officeart/2005/8/layout/radial6"/>
    <dgm:cxn modelId="{90FC7FA3-9B00-1849-8C8E-4DE6CE35372B}" type="presParOf" srcId="{354AD088-25FC-0147-9E19-27DFD7662E78}" destId="{670ECDF7-7714-1B4C-9242-3D1396EB6D2C}" srcOrd="6" destOrd="0" presId="urn:microsoft.com/office/officeart/2005/8/layout/radial6"/>
    <dgm:cxn modelId="{10EB60FE-E3EB-854F-8A84-7167D70C741C}" type="presParOf" srcId="{354AD088-25FC-0147-9E19-27DFD7662E78}" destId="{C0B23C40-2EE9-0946-8293-22E211BA56D4}" srcOrd="7" destOrd="0" presId="urn:microsoft.com/office/officeart/2005/8/layout/radial6"/>
    <dgm:cxn modelId="{0FD77D33-4A1B-8048-9AA4-2FD292BF7AA6}" type="presParOf" srcId="{354AD088-25FC-0147-9E19-27DFD7662E78}" destId="{C779EF41-2B14-4446-850C-6B9A66810795}" srcOrd="8" destOrd="0" presId="urn:microsoft.com/office/officeart/2005/8/layout/radial6"/>
    <dgm:cxn modelId="{91069AA5-A89A-8248-B667-38E76A2AEA9F}" type="presParOf" srcId="{354AD088-25FC-0147-9E19-27DFD7662E78}" destId="{9FD455FE-5733-0349-8499-BF9787FE1DA6}" srcOrd="9" destOrd="0" presId="urn:microsoft.com/office/officeart/2005/8/layout/radial6"/>
    <dgm:cxn modelId="{3D7BEB3C-3E33-EC4F-839F-A754037A4112}" type="presParOf" srcId="{354AD088-25FC-0147-9E19-27DFD7662E78}" destId="{D0425474-AE95-6A4F-8FEC-4736175BAD9C}" srcOrd="10" destOrd="0" presId="urn:microsoft.com/office/officeart/2005/8/layout/radial6"/>
    <dgm:cxn modelId="{CF6B5832-6A58-3A43-930C-9AA2C6FE6498}" type="presParOf" srcId="{354AD088-25FC-0147-9E19-27DFD7662E78}" destId="{1455BB74-2D82-E846-B69E-78B498AA95B6}" srcOrd="11" destOrd="0" presId="urn:microsoft.com/office/officeart/2005/8/layout/radial6"/>
    <dgm:cxn modelId="{2F97D87F-C186-D040-AC01-1BABFCB5F9D9}" type="presParOf" srcId="{354AD088-25FC-0147-9E19-27DFD7662E78}" destId="{C491015C-5BCD-C04B-84CC-53513D5A1914}"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8A0C5E-F6B8-2248-B5FE-0125671AA13B}" type="doc">
      <dgm:prSet loTypeId="urn:microsoft.com/office/officeart/2005/8/layout/hProcess3" loCatId="" qsTypeId="urn:microsoft.com/office/officeart/2005/8/quickstyle/simple2" qsCatId="simple" csTypeId="urn:microsoft.com/office/officeart/2005/8/colors/accent1_2" csCatId="accent1" phldr="1"/>
      <dgm:spPr/>
      <dgm:t>
        <a:bodyPr/>
        <a:lstStyle/>
        <a:p>
          <a:endParaRPr lang="en-US"/>
        </a:p>
      </dgm:t>
    </dgm:pt>
    <dgm:pt modelId="{4AC5CF19-200B-7045-92E8-D31C95959695}">
      <dgm:prSet phldrT="[Text]"/>
      <dgm:spPr/>
      <dgm:t>
        <a:bodyPr/>
        <a:lstStyle/>
        <a:p>
          <a:r>
            <a:rPr lang="en-US" dirty="0"/>
            <a:t>National Constitutions</a:t>
          </a:r>
        </a:p>
      </dgm:t>
    </dgm:pt>
    <dgm:pt modelId="{077575A7-5C9C-8A46-9E9A-F2831C98B31C}" type="parTrans" cxnId="{A76E9454-08AF-3D4D-B390-BDF55FCAEFD6}">
      <dgm:prSet/>
      <dgm:spPr/>
      <dgm:t>
        <a:bodyPr/>
        <a:lstStyle/>
        <a:p>
          <a:endParaRPr lang="en-US"/>
        </a:p>
      </dgm:t>
    </dgm:pt>
    <dgm:pt modelId="{F85215DC-8D73-4F47-A714-A946F0746C9C}" type="sibTrans" cxnId="{A76E9454-08AF-3D4D-B390-BDF55FCAEFD6}">
      <dgm:prSet/>
      <dgm:spPr/>
      <dgm:t>
        <a:bodyPr/>
        <a:lstStyle/>
        <a:p>
          <a:endParaRPr lang="en-US"/>
        </a:p>
      </dgm:t>
    </dgm:pt>
    <dgm:pt modelId="{E4B41EAD-E711-9F4D-899C-16D32B7067CD}">
      <dgm:prSet phldrT="[Text]"/>
      <dgm:spPr/>
      <dgm:t>
        <a:bodyPr/>
        <a:lstStyle/>
        <a:p>
          <a:r>
            <a:rPr lang="en-US" dirty="0"/>
            <a:t>Framework Laws</a:t>
          </a:r>
        </a:p>
      </dgm:t>
    </dgm:pt>
    <dgm:pt modelId="{692FAD70-200A-9142-AC28-9EAFC2A1825F}" type="parTrans" cxnId="{E6A22E06-4664-C240-9504-DCD3873C50C2}">
      <dgm:prSet/>
      <dgm:spPr/>
      <dgm:t>
        <a:bodyPr/>
        <a:lstStyle/>
        <a:p>
          <a:endParaRPr lang="en-US"/>
        </a:p>
      </dgm:t>
    </dgm:pt>
    <dgm:pt modelId="{943CA897-2E70-804F-ABD5-43FC594FBD03}" type="sibTrans" cxnId="{E6A22E06-4664-C240-9504-DCD3873C50C2}">
      <dgm:prSet/>
      <dgm:spPr/>
      <dgm:t>
        <a:bodyPr/>
        <a:lstStyle/>
        <a:p>
          <a:endParaRPr lang="en-US"/>
        </a:p>
      </dgm:t>
    </dgm:pt>
    <dgm:pt modelId="{A84C912B-1F4E-6E42-912E-FE4B8CFDD74F}">
      <dgm:prSet phldrT="[Text]"/>
      <dgm:spPr/>
      <dgm:t>
        <a:bodyPr/>
        <a:lstStyle/>
        <a:p>
          <a:r>
            <a:rPr lang="en-US" dirty="0"/>
            <a:t> </a:t>
          </a:r>
          <a:r>
            <a:rPr lang="en-US" dirty="0" err="1"/>
            <a:t>Sectoral</a:t>
          </a:r>
          <a:r>
            <a:rPr lang="en-US" dirty="0"/>
            <a:t> laws and regulations </a:t>
          </a:r>
        </a:p>
      </dgm:t>
    </dgm:pt>
    <dgm:pt modelId="{4785445D-667B-454D-8F8F-3BE2EEE2D8C0}" type="parTrans" cxnId="{AC331470-AC85-9241-9784-D91B8F2CAA82}">
      <dgm:prSet/>
      <dgm:spPr/>
      <dgm:t>
        <a:bodyPr/>
        <a:lstStyle/>
        <a:p>
          <a:endParaRPr lang="en-US"/>
        </a:p>
      </dgm:t>
    </dgm:pt>
    <dgm:pt modelId="{FFCC073A-5CAA-4841-8C2F-BDCA96FBAAC2}" type="sibTrans" cxnId="{AC331470-AC85-9241-9784-D91B8F2CAA82}">
      <dgm:prSet/>
      <dgm:spPr/>
      <dgm:t>
        <a:bodyPr/>
        <a:lstStyle/>
        <a:p>
          <a:endParaRPr lang="en-US"/>
        </a:p>
      </dgm:t>
    </dgm:pt>
    <dgm:pt modelId="{0001CCA5-A709-DF41-AF35-0A2B4DE9AFA5}" type="pres">
      <dgm:prSet presAssocID="{E48A0C5E-F6B8-2248-B5FE-0125671AA13B}" presName="Name0" presStyleCnt="0">
        <dgm:presLayoutVars>
          <dgm:dir/>
          <dgm:animLvl val="lvl"/>
          <dgm:resizeHandles val="exact"/>
        </dgm:presLayoutVars>
      </dgm:prSet>
      <dgm:spPr/>
    </dgm:pt>
    <dgm:pt modelId="{599F807E-1706-6343-986A-AC4BC8AA03DC}" type="pres">
      <dgm:prSet presAssocID="{E48A0C5E-F6B8-2248-B5FE-0125671AA13B}" presName="dummy" presStyleCnt="0"/>
      <dgm:spPr/>
    </dgm:pt>
    <dgm:pt modelId="{A98F8BFC-A09F-9042-BC55-978885D97472}" type="pres">
      <dgm:prSet presAssocID="{E48A0C5E-F6B8-2248-B5FE-0125671AA13B}" presName="linH" presStyleCnt="0"/>
      <dgm:spPr/>
    </dgm:pt>
    <dgm:pt modelId="{3AF253C3-9A77-5446-89ED-3B6FA85DC1D7}" type="pres">
      <dgm:prSet presAssocID="{E48A0C5E-F6B8-2248-B5FE-0125671AA13B}" presName="padding1" presStyleCnt="0"/>
      <dgm:spPr/>
    </dgm:pt>
    <dgm:pt modelId="{D3370204-7F6D-D54C-9677-D533878DC314}" type="pres">
      <dgm:prSet presAssocID="{4AC5CF19-200B-7045-92E8-D31C95959695}" presName="linV" presStyleCnt="0"/>
      <dgm:spPr/>
    </dgm:pt>
    <dgm:pt modelId="{46961922-20C0-EE4D-9A0B-78FB1A9EB593}" type="pres">
      <dgm:prSet presAssocID="{4AC5CF19-200B-7045-92E8-D31C95959695}" presName="spVertical1" presStyleCnt="0"/>
      <dgm:spPr/>
    </dgm:pt>
    <dgm:pt modelId="{910B9BF1-024C-E34D-8FEA-679B19ED23C2}" type="pres">
      <dgm:prSet presAssocID="{4AC5CF19-200B-7045-92E8-D31C95959695}" presName="parTx" presStyleLbl="revTx" presStyleIdx="0" presStyleCnt="3">
        <dgm:presLayoutVars>
          <dgm:chMax val="0"/>
          <dgm:chPref val="0"/>
          <dgm:bulletEnabled val="1"/>
        </dgm:presLayoutVars>
      </dgm:prSet>
      <dgm:spPr/>
    </dgm:pt>
    <dgm:pt modelId="{C38EB19B-8541-DE41-B835-D121790473F3}" type="pres">
      <dgm:prSet presAssocID="{4AC5CF19-200B-7045-92E8-D31C95959695}" presName="spVertical2" presStyleCnt="0"/>
      <dgm:spPr/>
    </dgm:pt>
    <dgm:pt modelId="{1577182E-D6D6-664D-80C8-9DABD8FAE706}" type="pres">
      <dgm:prSet presAssocID="{4AC5CF19-200B-7045-92E8-D31C95959695}" presName="spVertical3" presStyleCnt="0"/>
      <dgm:spPr/>
    </dgm:pt>
    <dgm:pt modelId="{B4A8BCB7-3E8C-F441-A339-09E2BE7CE077}" type="pres">
      <dgm:prSet presAssocID="{F85215DC-8D73-4F47-A714-A946F0746C9C}" presName="space" presStyleCnt="0"/>
      <dgm:spPr/>
    </dgm:pt>
    <dgm:pt modelId="{024D846D-5D1E-D54A-B3FA-9CDFE5DEDA80}" type="pres">
      <dgm:prSet presAssocID="{E4B41EAD-E711-9F4D-899C-16D32B7067CD}" presName="linV" presStyleCnt="0"/>
      <dgm:spPr/>
    </dgm:pt>
    <dgm:pt modelId="{890BAE0A-30AA-344F-AB6D-BB2FB1438364}" type="pres">
      <dgm:prSet presAssocID="{E4B41EAD-E711-9F4D-899C-16D32B7067CD}" presName="spVertical1" presStyleCnt="0"/>
      <dgm:spPr/>
    </dgm:pt>
    <dgm:pt modelId="{D56DA226-B660-F949-9845-EC4512059D58}" type="pres">
      <dgm:prSet presAssocID="{E4B41EAD-E711-9F4D-899C-16D32B7067CD}" presName="parTx" presStyleLbl="revTx" presStyleIdx="1" presStyleCnt="3">
        <dgm:presLayoutVars>
          <dgm:chMax val="0"/>
          <dgm:chPref val="0"/>
          <dgm:bulletEnabled val="1"/>
        </dgm:presLayoutVars>
      </dgm:prSet>
      <dgm:spPr/>
    </dgm:pt>
    <dgm:pt modelId="{8C108856-135F-EC46-9620-A35E773E7CE0}" type="pres">
      <dgm:prSet presAssocID="{E4B41EAD-E711-9F4D-899C-16D32B7067CD}" presName="spVertical2" presStyleCnt="0"/>
      <dgm:spPr/>
    </dgm:pt>
    <dgm:pt modelId="{3B54C57F-1DB6-E246-8E92-1A417475AFCE}" type="pres">
      <dgm:prSet presAssocID="{E4B41EAD-E711-9F4D-899C-16D32B7067CD}" presName="spVertical3" presStyleCnt="0"/>
      <dgm:spPr/>
    </dgm:pt>
    <dgm:pt modelId="{978774C6-8A8C-094D-841A-583FDB99B1BF}" type="pres">
      <dgm:prSet presAssocID="{943CA897-2E70-804F-ABD5-43FC594FBD03}" presName="space" presStyleCnt="0"/>
      <dgm:spPr/>
    </dgm:pt>
    <dgm:pt modelId="{40CCC867-E1B7-DE49-AC79-203553F8FBD4}" type="pres">
      <dgm:prSet presAssocID="{A84C912B-1F4E-6E42-912E-FE4B8CFDD74F}" presName="linV" presStyleCnt="0"/>
      <dgm:spPr/>
    </dgm:pt>
    <dgm:pt modelId="{E27C1EDB-E8A9-8940-921C-285E8099D307}" type="pres">
      <dgm:prSet presAssocID="{A84C912B-1F4E-6E42-912E-FE4B8CFDD74F}" presName="spVertical1" presStyleCnt="0"/>
      <dgm:spPr/>
    </dgm:pt>
    <dgm:pt modelId="{E145058B-DCD2-AA4D-A12B-EAB0FA4242A7}" type="pres">
      <dgm:prSet presAssocID="{A84C912B-1F4E-6E42-912E-FE4B8CFDD74F}" presName="parTx" presStyleLbl="revTx" presStyleIdx="2" presStyleCnt="3">
        <dgm:presLayoutVars>
          <dgm:chMax val="0"/>
          <dgm:chPref val="0"/>
          <dgm:bulletEnabled val="1"/>
        </dgm:presLayoutVars>
      </dgm:prSet>
      <dgm:spPr/>
    </dgm:pt>
    <dgm:pt modelId="{9D8EF29B-4FC4-F34F-84E7-AAF3539FF3B7}" type="pres">
      <dgm:prSet presAssocID="{A84C912B-1F4E-6E42-912E-FE4B8CFDD74F}" presName="spVertical2" presStyleCnt="0"/>
      <dgm:spPr/>
    </dgm:pt>
    <dgm:pt modelId="{867E0B74-3A05-A64C-92BF-7C3B59D220DD}" type="pres">
      <dgm:prSet presAssocID="{A84C912B-1F4E-6E42-912E-FE4B8CFDD74F}" presName="spVertical3" presStyleCnt="0"/>
      <dgm:spPr/>
    </dgm:pt>
    <dgm:pt modelId="{D41AC9BD-27C9-8B4B-86B1-310A279475C4}" type="pres">
      <dgm:prSet presAssocID="{E48A0C5E-F6B8-2248-B5FE-0125671AA13B}" presName="padding2" presStyleCnt="0"/>
      <dgm:spPr/>
    </dgm:pt>
    <dgm:pt modelId="{45ED1A12-77BC-4D49-A1FA-E2C4F0878EDD}" type="pres">
      <dgm:prSet presAssocID="{E48A0C5E-F6B8-2248-B5FE-0125671AA13B}" presName="negArrow" presStyleCnt="0"/>
      <dgm:spPr/>
    </dgm:pt>
    <dgm:pt modelId="{3AD8F8D6-148D-9C4D-9EE1-1482CE5DDD76}" type="pres">
      <dgm:prSet presAssocID="{E48A0C5E-F6B8-2248-B5FE-0125671AA13B}" presName="backgroundArrow" presStyleLbl="node1" presStyleIdx="0" presStyleCnt="1"/>
      <dgm:spPr/>
    </dgm:pt>
  </dgm:ptLst>
  <dgm:cxnLst>
    <dgm:cxn modelId="{E6A22E06-4664-C240-9504-DCD3873C50C2}" srcId="{E48A0C5E-F6B8-2248-B5FE-0125671AA13B}" destId="{E4B41EAD-E711-9F4D-899C-16D32B7067CD}" srcOrd="1" destOrd="0" parTransId="{692FAD70-200A-9142-AC28-9EAFC2A1825F}" sibTransId="{943CA897-2E70-804F-ABD5-43FC594FBD03}"/>
    <dgm:cxn modelId="{90A1821E-0922-3D43-8BB4-03C8745EAFFA}" type="presOf" srcId="{4AC5CF19-200B-7045-92E8-D31C95959695}" destId="{910B9BF1-024C-E34D-8FEA-679B19ED23C2}" srcOrd="0" destOrd="0" presId="urn:microsoft.com/office/officeart/2005/8/layout/hProcess3"/>
    <dgm:cxn modelId="{A76E9454-08AF-3D4D-B390-BDF55FCAEFD6}" srcId="{E48A0C5E-F6B8-2248-B5FE-0125671AA13B}" destId="{4AC5CF19-200B-7045-92E8-D31C95959695}" srcOrd="0" destOrd="0" parTransId="{077575A7-5C9C-8A46-9E9A-F2831C98B31C}" sibTransId="{F85215DC-8D73-4F47-A714-A946F0746C9C}"/>
    <dgm:cxn modelId="{AC331470-AC85-9241-9784-D91B8F2CAA82}" srcId="{E48A0C5E-F6B8-2248-B5FE-0125671AA13B}" destId="{A84C912B-1F4E-6E42-912E-FE4B8CFDD74F}" srcOrd="2" destOrd="0" parTransId="{4785445D-667B-454D-8F8F-3BE2EEE2D8C0}" sibTransId="{FFCC073A-5CAA-4841-8C2F-BDCA96FBAAC2}"/>
    <dgm:cxn modelId="{181E7DA4-BB55-7241-B739-71262BE71EEC}" type="presOf" srcId="{A84C912B-1F4E-6E42-912E-FE4B8CFDD74F}" destId="{E145058B-DCD2-AA4D-A12B-EAB0FA4242A7}" srcOrd="0" destOrd="0" presId="urn:microsoft.com/office/officeart/2005/8/layout/hProcess3"/>
    <dgm:cxn modelId="{EF3338B3-A7BB-754A-8DFE-FE8FD0E1DB31}" type="presOf" srcId="{E48A0C5E-F6B8-2248-B5FE-0125671AA13B}" destId="{0001CCA5-A709-DF41-AF35-0A2B4DE9AFA5}" srcOrd="0" destOrd="0" presId="urn:microsoft.com/office/officeart/2005/8/layout/hProcess3"/>
    <dgm:cxn modelId="{3B802BF7-D500-234C-879C-8CA143F1B730}" type="presOf" srcId="{E4B41EAD-E711-9F4D-899C-16D32B7067CD}" destId="{D56DA226-B660-F949-9845-EC4512059D58}" srcOrd="0" destOrd="0" presId="urn:microsoft.com/office/officeart/2005/8/layout/hProcess3"/>
    <dgm:cxn modelId="{A0A4BCA2-95F4-054F-BABE-85A5F5FFB46C}" type="presParOf" srcId="{0001CCA5-A709-DF41-AF35-0A2B4DE9AFA5}" destId="{599F807E-1706-6343-986A-AC4BC8AA03DC}" srcOrd="0" destOrd="0" presId="urn:microsoft.com/office/officeart/2005/8/layout/hProcess3"/>
    <dgm:cxn modelId="{28E4BF80-17ED-2B41-ADF8-D0F86CF56183}" type="presParOf" srcId="{0001CCA5-A709-DF41-AF35-0A2B4DE9AFA5}" destId="{A98F8BFC-A09F-9042-BC55-978885D97472}" srcOrd="1" destOrd="0" presId="urn:microsoft.com/office/officeart/2005/8/layout/hProcess3"/>
    <dgm:cxn modelId="{FE6DB458-C299-AD4E-94D2-0B5AA1B07784}" type="presParOf" srcId="{A98F8BFC-A09F-9042-BC55-978885D97472}" destId="{3AF253C3-9A77-5446-89ED-3B6FA85DC1D7}" srcOrd="0" destOrd="0" presId="urn:microsoft.com/office/officeart/2005/8/layout/hProcess3"/>
    <dgm:cxn modelId="{1E844D30-967F-CD40-89F9-F2E74F791F0E}" type="presParOf" srcId="{A98F8BFC-A09F-9042-BC55-978885D97472}" destId="{D3370204-7F6D-D54C-9677-D533878DC314}" srcOrd="1" destOrd="0" presId="urn:microsoft.com/office/officeart/2005/8/layout/hProcess3"/>
    <dgm:cxn modelId="{74021E49-6069-C748-BEE4-1985900F58CA}" type="presParOf" srcId="{D3370204-7F6D-D54C-9677-D533878DC314}" destId="{46961922-20C0-EE4D-9A0B-78FB1A9EB593}" srcOrd="0" destOrd="0" presId="urn:microsoft.com/office/officeart/2005/8/layout/hProcess3"/>
    <dgm:cxn modelId="{76C4946D-5D68-AE42-AE56-6A2FBC2DAE0B}" type="presParOf" srcId="{D3370204-7F6D-D54C-9677-D533878DC314}" destId="{910B9BF1-024C-E34D-8FEA-679B19ED23C2}" srcOrd="1" destOrd="0" presId="urn:microsoft.com/office/officeart/2005/8/layout/hProcess3"/>
    <dgm:cxn modelId="{2A918F03-6632-C249-9718-AE307BB58A1C}" type="presParOf" srcId="{D3370204-7F6D-D54C-9677-D533878DC314}" destId="{C38EB19B-8541-DE41-B835-D121790473F3}" srcOrd="2" destOrd="0" presId="urn:microsoft.com/office/officeart/2005/8/layout/hProcess3"/>
    <dgm:cxn modelId="{AC36645F-8BFC-9941-AE7C-61239EB80DE1}" type="presParOf" srcId="{D3370204-7F6D-D54C-9677-D533878DC314}" destId="{1577182E-D6D6-664D-80C8-9DABD8FAE706}" srcOrd="3" destOrd="0" presId="urn:microsoft.com/office/officeart/2005/8/layout/hProcess3"/>
    <dgm:cxn modelId="{9F58F674-F1DF-1A49-A163-1748AC50B7D9}" type="presParOf" srcId="{A98F8BFC-A09F-9042-BC55-978885D97472}" destId="{B4A8BCB7-3E8C-F441-A339-09E2BE7CE077}" srcOrd="2" destOrd="0" presId="urn:microsoft.com/office/officeart/2005/8/layout/hProcess3"/>
    <dgm:cxn modelId="{4633FB51-1101-FC49-AE53-73D7FB01AC7D}" type="presParOf" srcId="{A98F8BFC-A09F-9042-BC55-978885D97472}" destId="{024D846D-5D1E-D54A-B3FA-9CDFE5DEDA80}" srcOrd="3" destOrd="0" presId="urn:microsoft.com/office/officeart/2005/8/layout/hProcess3"/>
    <dgm:cxn modelId="{A0314F22-7D30-824C-9079-F73B16160D8D}" type="presParOf" srcId="{024D846D-5D1E-D54A-B3FA-9CDFE5DEDA80}" destId="{890BAE0A-30AA-344F-AB6D-BB2FB1438364}" srcOrd="0" destOrd="0" presId="urn:microsoft.com/office/officeart/2005/8/layout/hProcess3"/>
    <dgm:cxn modelId="{CE1B6C62-5E27-234D-A06C-996DED92CFC2}" type="presParOf" srcId="{024D846D-5D1E-D54A-B3FA-9CDFE5DEDA80}" destId="{D56DA226-B660-F949-9845-EC4512059D58}" srcOrd="1" destOrd="0" presId="urn:microsoft.com/office/officeart/2005/8/layout/hProcess3"/>
    <dgm:cxn modelId="{5F5EAA9F-E47F-A140-A6C6-EAE9F6EA8C6C}" type="presParOf" srcId="{024D846D-5D1E-D54A-B3FA-9CDFE5DEDA80}" destId="{8C108856-135F-EC46-9620-A35E773E7CE0}" srcOrd="2" destOrd="0" presId="urn:microsoft.com/office/officeart/2005/8/layout/hProcess3"/>
    <dgm:cxn modelId="{52C8AD73-4379-AF4E-A505-138440D32B08}" type="presParOf" srcId="{024D846D-5D1E-D54A-B3FA-9CDFE5DEDA80}" destId="{3B54C57F-1DB6-E246-8E92-1A417475AFCE}" srcOrd="3" destOrd="0" presId="urn:microsoft.com/office/officeart/2005/8/layout/hProcess3"/>
    <dgm:cxn modelId="{5D2B9930-BDFA-C642-B27B-3A8D209F47D2}" type="presParOf" srcId="{A98F8BFC-A09F-9042-BC55-978885D97472}" destId="{978774C6-8A8C-094D-841A-583FDB99B1BF}" srcOrd="4" destOrd="0" presId="urn:microsoft.com/office/officeart/2005/8/layout/hProcess3"/>
    <dgm:cxn modelId="{F0A9129F-2319-C541-BDC9-9BED81645D3F}" type="presParOf" srcId="{A98F8BFC-A09F-9042-BC55-978885D97472}" destId="{40CCC867-E1B7-DE49-AC79-203553F8FBD4}" srcOrd="5" destOrd="0" presId="urn:microsoft.com/office/officeart/2005/8/layout/hProcess3"/>
    <dgm:cxn modelId="{4BCD546D-1E44-D64C-B03D-3DE91D697AE3}" type="presParOf" srcId="{40CCC867-E1B7-DE49-AC79-203553F8FBD4}" destId="{E27C1EDB-E8A9-8940-921C-285E8099D307}" srcOrd="0" destOrd="0" presId="urn:microsoft.com/office/officeart/2005/8/layout/hProcess3"/>
    <dgm:cxn modelId="{C848439B-E253-4249-89BF-8454C9632EFE}" type="presParOf" srcId="{40CCC867-E1B7-DE49-AC79-203553F8FBD4}" destId="{E145058B-DCD2-AA4D-A12B-EAB0FA4242A7}" srcOrd="1" destOrd="0" presId="urn:microsoft.com/office/officeart/2005/8/layout/hProcess3"/>
    <dgm:cxn modelId="{C4ECACBD-C813-E741-B824-CB7689202270}" type="presParOf" srcId="{40CCC867-E1B7-DE49-AC79-203553F8FBD4}" destId="{9D8EF29B-4FC4-F34F-84E7-AAF3539FF3B7}" srcOrd="2" destOrd="0" presId="urn:microsoft.com/office/officeart/2005/8/layout/hProcess3"/>
    <dgm:cxn modelId="{ABC1DB0A-0DEC-374A-A1B3-B4179EB8EC8B}" type="presParOf" srcId="{40CCC867-E1B7-DE49-AC79-203553F8FBD4}" destId="{867E0B74-3A05-A64C-92BF-7C3B59D220DD}" srcOrd="3" destOrd="0" presId="urn:microsoft.com/office/officeart/2005/8/layout/hProcess3"/>
    <dgm:cxn modelId="{4943CDC9-8C7E-064D-A7CF-6B8B1BD8457C}" type="presParOf" srcId="{A98F8BFC-A09F-9042-BC55-978885D97472}" destId="{D41AC9BD-27C9-8B4B-86B1-310A279475C4}" srcOrd="6" destOrd="0" presId="urn:microsoft.com/office/officeart/2005/8/layout/hProcess3"/>
    <dgm:cxn modelId="{F7A13ECA-F30D-7D4D-B461-9E37E17CE487}" type="presParOf" srcId="{A98F8BFC-A09F-9042-BC55-978885D97472}" destId="{45ED1A12-77BC-4D49-A1FA-E2C4F0878EDD}" srcOrd="7" destOrd="0" presId="urn:microsoft.com/office/officeart/2005/8/layout/hProcess3"/>
    <dgm:cxn modelId="{CB42C871-A7B8-1A41-BE51-7A7E4A4A2560}" type="presParOf" srcId="{A98F8BFC-A09F-9042-BC55-978885D97472}" destId="{3AD8F8D6-148D-9C4D-9EE1-1482CE5DDD76}" srcOrd="8"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2DAF8-CF51-EA44-9E59-A3117C7C4AE5}">
      <dsp:nvSpPr>
        <dsp:cNvPr id="0" name=""/>
        <dsp:cNvSpPr/>
      </dsp:nvSpPr>
      <dsp:spPr>
        <a:xfrm>
          <a:off x="2220994" y="552035"/>
          <a:ext cx="3788716" cy="3788716"/>
        </a:xfrm>
        <a:prstGeom prst="blockArc">
          <a:avLst>
            <a:gd name="adj1" fmla="val 12597945"/>
            <a:gd name="adj2" fmla="val 16175148"/>
            <a:gd name="adj3" fmla="val 452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E0A0CBF-414D-BB4E-A4A8-FB3F1FAC7587}">
      <dsp:nvSpPr>
        <dsp:cNvPr id="0" name=""/>
        <dsp:cNvSpPr/>
      </dsp:nvSpPr>
      <dsp:spPr>
        <a:xfrm>
          <a:off x="2220441" y="552994"/>
          <a:ext cx="3788716" cy="3788716"/>
        </a:xfrm>
        <a:prstGeom prst="blockArc">
          <a:avLst>
            <a:gd name="adj1" fmla="val 9000000"/>
            <a:gd name="adj2" fmla="val 12600000"/>
            <a:gd name="adj3" fmla="val 452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A274FAC-CB91-B641-B4CE-549B2CF5178E}">
      <dsp:nvSpPr>
        <dsp:cNvPr id="0" name=""/>
        <dsp:cNvSpPr/>
      </dsp:nvSpPr>
      <dsp:spPr>
        <a:xfrm>
          <a:off x="2221112" y="554157"/>
          <a:ext cx="3788716" cy="3788716"/>
        </a:xfrm>
        <a:prstGeom prst="blockArc">
          <a:avLst>
            <a:gd name="adj1" fmla="val 5478514"/>
            <a:gd name="adj2" fmla="val 9002494"/>
            <a:gd name="adj3" fmla="val 452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6C658CB-C795-1C4F-B245-C55F84FBE0B0}">
      <dsp:nvSpPr>
        <dsp:cNvPr id="0" name=""/>
        <dsp:cNvSpPr/>
      </dsp:nvSpPr>
      <dsp:spPr>
        <a:xfrm>
          <a:off x="2219787" y="554127"/>
          <a:ext cx="3788716" cy="3788716"/>
        </a:xfrm>
        <a:prstGeom prst="blockArc">
          <a:avLst>
            <a:gd name="adj1" fmla="val 1797570"/>
            <a:gd name="adj2" fmla="val 5476053"/>
            <a:gd name="adj3" fmla="val 452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7BDF332-1992-204D-B58F-A881B927ED2C}">
      <dsp:nvSpPr>
        <dsp:cNvPr id="0" name=""/>
        <dsp:cNvSpPr/>
      </dsp:nvSpPr>
      <dsp:spPr>
        <a:xfrm>
          <a:off x="2220441" y="552994"/>
          <a:ext cx="3788716" cy="3788716"/>
        </a:xfrm>
        <a:prstGeom prst="blockArc">
          <a:avLst>
            <a:gd name="adj1" fmla="val 19800000"/>
            <a:gd name="adj2" fmla="val 1800000"/>
            <a:gd name="adj3" fmla="val 452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14268A77-1653-024C-9D2A-51D01F85CABC}">
      <dsp:nvSpPr>
        <dsp:cNvPr id="0" name=""/>
        <dsp:cNvSpPr/>
      </dsp:nvSpPr>
      <dsp:spPr>
        <a:xfrm>
          <a:off x="2219893" y="552043"/>
          <a:ext cx="3788716" cy="3788716"/>
        </a:xfrm>
        <a:prstGeom prst="blockArc">
          <a:avLst>
            <a:gd name="adj1" fmla="val 16177194"/>
            <a:gd name="adj2" fmla="val 19802039"/>
            <a:gd name="adj3" fmla="val 4522"/>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2C72761-F2E5-C947-99DC-1BF95D619F3A}">
      <dsp:nvSpPr>
        <dsp:cNvPr id="0" name=""/>
        <dsp:cNvSpPr/>
      </dsp:nvSpPr>
      <dsp:spPr>
        <a:xfrm>
          <a:off x="3264916" y="1597469"/>
          <a:ext cx="1699766" cy="169976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Right to Food</a:t>
          </a:r>
        </a:p>
      </dsp:txBody>
      <dsp:txXfrm>
        <a:off x="3513841" y="1846394"/>
        <a:ext cx="1201916" cy="1201916"/>
      </dsp:txXfrm>
    </dsp:sp>
    <dsp:sp modelId="{A05E3420-392C-5E48-9A53-3B0CC32B9B82}">
      <dsp:nvSpPr>
        <dsp:cNvPr id="0" name=""/>
        <dsp:cNvSpPr/>
      </dsp:nvSpPr>
      <dsp:spPr>
        <a:xfrm>
          <a:off x="3507050" y="0"/>
          <a:ext cx="1189836" cy="118983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UDHR Art.25</a:t>
          </a:r>
        </a:p>
      </dsp:txBody>
      <dsp:txXfrm>
        <a:off x="3681297" y="174247"/>
        <a:ext cx="841342" cy="841342"/>
      </dsp:txXfrm>
    </dsp:sp>
    <dsp:sp modelId="{10C22F77-0206-2B4D-9D3D-6EDA8DE18387}">
      <dsp:nvSpPr>
        <dsp:cNvPr id="0" name=""/>
        <dsp:cNvSpPr/>
      </dsp:nvSpPr>
      <dsp:spPr>
        <a:xfrm>
          <a:off x="5123348" y="926672"/>
          <a:ext cx="1189836" cy="118983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ICESCR</a:t>
          </a:r>
        </a:p>
        <a:p>
          <a:pPr marL="0" lvl="0" indent="0" algn="ctr" defTabSz="577850">
            <a:lnSpc>
              <a:spcPct val="90000"/>
            </a:lnSpc>
            <a:spcBef>
              <a:spcPct val="0"/>
            </a:spcBef>
            <a:spcAft>
              <a:spcPct val="35000"/>
            </a:spcAft>
            <a:buNone/>
          </a:pPr>
          <a:r>
            <a:rPr lang="en-US" sz="1300" kern="1200" dirty="0"/>
            <a:t>Art.11</a:t>
          </a:r>
        </a:p>
      </dsp:txBody>
      <dsp:txXfrm>
        <a:off x="5297595" y="1100919"/>
        <a:ext cx="841342" cy="841342"/>
      </dsp:txXfrm>
    </dsp:sp>
    <dsp:sp modelId="{52F97402-3BB8-F742-B808-FC57D0634075}">
      <dsp:nvSpPr>
        <dsp:cNvPr id="0" name=""/>
        <dsp:cNvSpPr/>
      </dsp:nvSpPr>
      <dsp:spPr>
        <a:xfrm>
          <a:off x="5123348" y="2778196"/>
          <a:ext cx="1189836" cy="118983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CEDAW</a:t>
          </a:r>
        </a:p>
      </dsp:txBody>
      <dsp:txXfrm>
        <a:off x="5297595" y="2952443"/>
        <a:ext cx="841342" cy="841342"/>
      </dsp:txXfrm>
    </dsp:sp>
    <dsp:sp modelId="{CA736173-3834-BA44-AA2C-358A32CECB8F}">
      <dsp:nvSpPr>
        <dsp:cNvPr id="0" name=""/>
        <dsp:cNvSpPr/>
      </dsp:nvSpPr>
      <dsp:spPr>
        <a:xfrm>
          <a:off x="3478269" y="3704639"/>
          <a:ext cx="1189836" cy="118983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 Convention on Child Rights</a:t>
          </a:r>
        </a:p>
      </dsp:txBody>
      <dsp:txXfrm>
        <a:off x="3652516" y="3878886"/>
        <a:ext cx="841342" cy="841342"/>
      </dsp:txXfrm>
    </dsp:sp>
    <dsp:sp modelId="{EE8DE44F-0AEA-9E44-9F0E-616741098062}">
      <dsp:nvSpPr>
        <dsp:cNvPr id="0" name=""/>
        <dsp:cNvSpPr/>
      </dsp:nvSpPr>
      <dsp:spPr>
        <a:xfrm>
          <a:off x="1916414" y="2778196"/>
          <a:ext cx="1189836" cy="118983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Voluntary Guidelines 2004</a:t>
          </a:r>
        </a:p>
      </dsp:txBody>
      <dsp:txXfrm>
        <a:off x="2090661" y="2952443"/>
        <a:ext cx="841342" cy="841342"/>
      </dsp:txXfrm>
    </dsp:sp>
    <dsp:sp modelId="{EAF516CA-87D2-8F46-AF46-E310B458381F}">
      <dsp:nvSpPr>
        <dsp:cNvPr id="0" name=""/>
        <dsp:cNvSpPr/>
      </dsp:nvSpPr>
      <dsp:spPr>
        <a:xfrm>
          <a:off x="1916414" y="926672"/>
          <a:ext cx="1189836" cy="118983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General Comment 12 UNHRC</a:t>
          </a:r>
        </a:p>
      </dsp:txBody>
      <dsp:txXfrm>
        <a:off x="2090661" y="1100919"/>
        <a:ext cx="841342" cy="841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12862-CBB6-3A47-99B0-2637146556D2}">
      <dsp:nvSpPr>
        <dsp:cNvPr id="0" name=""/>
        <dsp:cNvSpPr/>
      </dsp:nvSpPr>
      <dsp:spPr>
        <a:xfrm>
          <a:off x="3457293" y="2039297"/>
          <a:ext cx="1315012" cy="1315012"/>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en-US" sz="2600" kern="1200" dirty="0"/>
            <a:t>Right to Food</a:t>
          </a:r>
        </a:p>
      </dsp:txBody>
      <dsp:txXfrm>
        <a:off x="3521487" y="2103491"/>
        <a:ext cx="1186624" cy="1186624"/>
      </dsp:txXfrm>
    </dsp:sp>
    <dsp:sp modelId="{A470ABDF-94BC-ED49-9EE9-9308572A84BC}">
      <dsp:nvSpPr>
        <dsp:cNvPr id="0" name=""/>
        <dsp:cNvSpPr/>
      </dsp:nvSpPr>
      <dsp:spPr>
        <a:xfrm rot="16200000">
          <a:off x="3653586" y="1578083"/>
          <a:ext cx="922426" cy="0"/>
        </a:xfrm>
        <a:custGeom>
          <a:avLst/>
          <a:gdLst/>
          <a:ahLst/>
          <a:cxnLst/>
          <a:rect l="0" t="0" r="0" b="0"/>
          <a:pathLst>
            <a:path>
              <a:moveTo>
                <a:pt x="0" y="0"/>
              </a:moveTo>
              <a:lnTo>
                <a:pt x="92242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4E8DBF-8CE0-454F-AC01-D0343BC1504E}">
      <dsp:nvSpPr>
        <dsp:cNvPr id="0" name=""/>
        <dsp:cNvSpPr/>
      </dsp:nvSpPr>
      <dsp:spPr>
        <a:xfrm>
          <a:off x="3674270" y="235811"/>
          <a:ext cx="881058" cy="881058"/>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US" sz="1700" kern="1200" dirty="0"/>
            <a:t>Respect</a:t>
          </a:r>
        </a:p>
      </dsp:txBody>
      <dsp:txXfrm>
        <a:off x="3717280" y="278821"/>
        <a:ext cx="795038" cy="795038"/>
      </dsp:txXfrm>
    </dsp:sp>
    <dsp:sp modelId="{B2CF47D8-5D63-0E4B-8C38-626D65D090D9}">
      <dsp:nvSpPr>
        <dsp:cNvPr id="0" name=""/>
        <dsp:cNvSpPr/>
      </dsp:nvSpPr>
      <dsp:spPr>
        <a:xfrm rot="1800000">
          <a:off x="4721894" y="3264555"/>
          <a:ext cx="752559" cy="0"/>
        </a:xfrm>
        <a:custGeom>
          <a:avLst/>
          <a:gdLst/>
          <a:ahLst/>
          <a:cxnLst/>
          <a:rect l="0" t="0" r="0" b="0"/>
          <a:pathLst>
            <a:path>
              <a:moveTo>
                <a:pt x="0" y="0"/>
              </a:moveTo>
              <a:lnTo>
                <a:pt x="75255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43EDB6-CAB7-8140-ACBA-B36FA7573B7C}">
      <dsp:nvSpPr>
        <dsp:cNvPr id="0" name=""/>
        <dsp:cNvSpPr/>
      </dsp:nvSpPr>
      <dsp:spPr>
        <a:xfrm>
          <a:off x="5424042" y="3266505"/>
          <a:ext cx="881058" cy="881058"/>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n-US" sz="2500" kern="1200" dirty="0"/>
            <a:t>fulfill</a:t>
          </a:r>
        </a:p>
      </dsp:txBody>
      <dsp:txXfrm>
        <a:off x="5467052" y="3309515"/>
        <a:ext cx="795038" cy="795038"/>
      </dsp:txXfrm>
    </dsp:sp>
    <dsp:sp modelId="{AEDD4811-A697-3345-B9A1-89B9E55FA30B}">
      <dsp:nvSpPr>
        <dsp:cNvPr id="0" name=""/>
        <dsp:cNvSpPr/>
      </dsp:nvSpPr>
      <dsp:spPr>
        <a:xfrm rot="9000000">
          <a:off x="2755145" y="3264555"/>
          <a:ext cx="752559" cy="0"/>
        </a:xfrm>
        <a:custGeom>
          <a:avLst/>
          <a:gdLst/>
          <a:ahLst/>
          <a:cxnLst/>
          <a:rect l="0" t="0" r="0" b="0"/>
          <a:pathLst>
            <a:path>
              <a:moveTo>
                <a:pt x="0" y="0"/>
              </a:moveTo>
              <a:lnTo>
                <a:pt x="75255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342DC2-8F9B-3A44-A994-3F5B87241F19}">
      <dsp:nvSpPr>
        <dsp:cNvPr id="0" name=""/>
        <dsp:cNvSpPr/>
      </dsp:nvSpPr>
      <dsp:spPr>
        <a:xfrm>
          <a:off x="1924498" y="3266505"/>
          <a:ext cx="881058" cy="881058"/>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t>protect</a:t>
          </a:r>
        </a:p>
      </dsp:txBody>
      <dsp:txXfrm>
        <a:off x="1967508" y="3309515"/>
        <a:ext cx="795038" cy="7950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1015C-5BCD-C04B-84CC-53513D5A1914}">
      <dsp:nvSpPr>
        <dsp:cNvPr id="0" name=""/>
        <dsp:cNvSpPr/>
      </dsp:nvSpPr>
      <dsp:spPr>
        <a:xfrm>
          <a:off x="1827132" y="672145"/>
          <a:ext cx="4496714" cy="4496714"/>
        </a:xfrm>
        <a:prstGeom prst="blockArc">
          <a:avLst>
            <a:gd name="adj1" fmla="val 10776657"/>
            <a:gd name="adj2" fmla="val 16212237"/>
            <a:gd name="adj3" fmla="val 4639"/>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FD455FE-5733-0349-8499-BF9787FE1DA6}">
      <dsp:nvSpPr>
        <dsp:cNvPr id="0" name=""/>
        <dsp:cNvSpPr/>
      </dsp:nvSpPr>
      <dsp:spPr>
        <a:xfrm>
          <a:off x="1827164" y="678032"/>
          <a:ext cx="4496714" cy="4496714"/>
        </a:xfrm>
        <a:prstGeom prst="blockArc">
          <a:avLst>
            <a:gd name="adj1" fmla="val 5263472"/>
            <a:gd name="adj2" fmla="val 10785873"/>
            <a:gd name="adj3" fmla="val 4639"/>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70ECDF7-7714-1B4C-9242-3D1396EB6D2C}">
      <dsp:nvSpPr>
        <dsp:cNvPr id="0" name=""/>
        <dsp:cNvSpPr/>
      </dsp:nvSpPr>
      <dsp:spPr>
        <a:xfrm>
          <a:off x="1940011" y="676450"/>
          <a:ext cx="4496714" cy="4496714"/>
        </a:xfrm>
        <a:prstGeom prst="blockArc">
          <a:avLst>
            <a:gd name="adj1" fmla="val 21596524"/>
            <a:gd name="adj2" fmla="val 5440149"/>
            <a:gd name="adj3" fmla="val 4639"/>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123046D-CA74-B049-8620-5BF0BD26795F}">
      <dsp:nvSpPr>
        <dsp:cNvPr id="0" name=""/>
        <dsp:cNvSpPr/>
      </dsp:nvSpPr>
      <dsp:spPr>
        <a:xfrm>
          <a:off x="1940015" y="669644"/>
          <a:ext cx="4496714" cy="4496714"/>
        </a:xfrm>
        <a:prstGeom prst="blockArc">
          <a:avLst>
            <a:gd name="adj1" fmla="val 16035478"/>
            <a:gd name="adj2" fmla="val 7178"/>
            <a:gd name="adj3" fmla="val 4639"/>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A2B43DF-A9E5-854F-B6EB-84AE7BC0B3D8}">
      <dsp:nvSpPr>
        <dsp:cNvPr id="0" name=""/>
        <dsp:cNvSpPr/>
      </dsp:nvSpPr>
      <dsp:spPr>
        <a:xfrm>
          <a:off x="3138223" y="1949573"/>
          <a:ext cx="2069455" cy="2069455"/>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Article 11</a:t>
          </a:r>
        </a:p>
      </dsp:txBody>
      <dsp:txXfrm>
        <a:off x="3441288" y="2252638"/>
        <a:ext cx="1463325" cy="1463325"/>
      </dsp:txXfrm>
    </dsp:sp>
    <dsp:sp modelId="{41851AB0-A269-FC47-858B-FC6450AB9027}">
      <dsp:nvSpPr>
        <dsp:cNvPr id="0" name=""/>
        <dsp:cNvSpPr/>
      </dsp:nvSpPr>
      <dsp:spPr>
        <a:xfrm>
          <a:off x="3047704" y="0"/>
          <a:ext cx="2071205" cy="144861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Availability</a:t>
          </a:r>
        </a:p>
      </dsp:txBody>
      <dsp:txXfrm>
        <a:off x="3351025" y="212145"/>
        <a:ext cx="1464563" cy="1024328"/>
      </dsp:txXfrm>
    </dsp:sp>
    <dsp:sp modelId="{8B0AD453-DA3E-684F-BA7E-F4BA4004878E}">
      <dsp:nvSpPr>
        <dsp:cNvPr id="0" name=""/>
        <dsp:cNvSpPr/>
      </dsp:nvSpPr>
      <dsp:spPr>
        <a:xfrm>
          <a:off x="5240369" y="2198278"/>
          <a:ext cx="2288411" cy="144861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Accessibility</a:t>
          </a:r>
        </a:p>
      </dsp:txBody>
      <dsp:txXfrm>
        <a:off x="5575499" y="2410423"/>
        <a:ext cx="1618151" cy="1024328"/>
      </dsp:txXfrm>
    </dsp:sp>
    <dsp:sp modelId="{C0B23C40-2EE9-0946-8293-22E211BA56D4}">
      <dsp:nvSpPr>
        <dsp:cNvPr id="0" name=""/>
        <dsp:cNvSpPr/>
      </dsp:nvSpPr>
      <dsp:spPr>
        <a:xfrm>
          <a:off x="3140473" y="4396556"/>
          <a:ext cx="2044493" cy="144861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Adequacy</a:t>
          </a:r>
        </a:p>
      </dsp:txBody>
      <dsp:txXfrm>
        <a:off x="3439882" y="4608701"/>
        <a:ext cx="1445675" cy="1024328"/>
      </dsp:txXfrm>
    </dsp:sp>
    <dsp:sp modelId="{D0425474-AE95-6A4F-8FEC-4736175BAD9C}">
      <dsp:nvSpPr>
        <dsp:cNvPr id="0" name=""/>
        <dsp:cNvSpPr/>
      </dsp:nvSpPr>
      <dsp:spPr>
        <a:xfrm>
          <a:off x="587991" y="2211105"/>
          <a:ext cx="2582684" cy="144861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Sustainability</a:t>
          </a:r>
        </a:p>
      </dsp:txBody>
      <dsp:txXfrm>
        <a:off x="966216" y="2423250"/>
        <a:ext cx="1826234" cy="10243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8F8D6-148D-9C4D-9EE1-1482CE5DDD76}">
      <dsp:nvSpPr>
        <dsp:cNvPr id="0" name=""/>
        <dsp:cNvSpPr/>
      </dsp:nvSpPr>
      <dsp:spPr>
        <a:xfrm>
          <a:off x="0" y="652418"/>
          <a:ext cx="8229600" cy="3221125"/>
        </a:xfrm>
        <a:prstGeom prst="rightArrow">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145058B-DCD2-AA4D-A12B-EAB0FA4242A7}">
      <dsp:nvSpPr>
        <dsp:cNvPr id="0" name=""/>
        <dsp:cNvSpPr/>
      </dsp:nvSpPr>
      <dsp:spPr>
        <a:xfrm>
          <a:off x="5423579" y="1457700"/>
          <a:ext cx="1983060" cy="1610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marL="0" lvl="0" indent="0" algn="ctr" defTabSz="1155700">
            <a:lnSpc>
              <a:spcPct val="90000"/>
            </a:lnSpc>
            <a:spcBef>
              <a:spcPct val="0"/>
            </a:spcBef>
            <a:spcAft>
              <a:spcPct val="35000"/>
            </a:spcAft>
            <a:buNone/>
          </a:pPr>
          <a:r>
            <a:rPr lang="en-US" sz="2600" kern="1200" dirty="0"/>
            <a:t> </a:t>
          </a:r>
          <a:r>
            <a:rPr lang="en-US" sz="2600" kern="1200" dirty="0" err="1"/>
            <a:t>Sectoral</a:t>
          </a:r>
          <a:r>
            <a:rPr lang="en-US" sz="2600" kern="1200" dirty="0"/>
            <a:t> laws and regulations </a:t>
          </a:r>
        </a:p>
      </dsp:txBody>
      <dsp:txXfrm>
        <a:off x="5423579" y="1457700"/>
        <a:ext cx="1983060" cy="1610562"/>
      </dsp:txXfrm>
    </dsp:sp>
    <dsp:sp modelId="{D56DA226-B660-F949-9845-EC4512059D58}">
      <dsp:nvSpPr>
        <dsp:cNvPr id="0" name=""/>
        <dsp:cNvSpPr/>
      </dsp:nvSpPr>
      <dsp:spPr>
        <a:xfrm>
          <a:off x="3043907" y="1457700"/>
          <a:ext cx="1983060" cy="1610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marL="0" lvl="0" indent="0" algn="ctr" defTabSz="1155700">
            <a:lnSpc>
              <a:spcPct val="90000"/>
            </a:lnSpc>
            <a:spcBef>
              <a:spcPct val="0"/>
            </a:spcBef>
            <a:spcAft>
              <a:spcPct val="35000"/>
            </a:spcAft>
            <a:buNone/>
          </a:pPr>
          <a:r>
            <a:rPr lang="en-US" sz="2600" kern="1200" dirty="0"/>
            <a:t>Framework Laws</a:t>
          </a:r>
        </a:p>
      </dsp:txBody>
      <dsp:txXfrm>
        <a:off x="3043907" y="1457700"/>
        <a:ext cx="1983060" cy="1610562"/>
      </dsp:txXfrm>
    </dsp:sp>
    <dsp:sp modelId="{910B9BF1-024C-E34D-8FEA-679B19ED23C2}">
      <dsp:nvSpPr>
        <dsp:cNvPr id="0" name=""/>
        <dsp:cNvSpPr/>
      </dsp:nvSpPr>
      <dsp:spPr>
        <a:xfrm>
          <a:off x="664234" y="1457700"/>
          <a:ext cx="1983060" cy="1610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marL="0" lvl="0" indent="0" algn="ctr" defTabSz="1155700">
            <a:lnSpc>
              <a:spcPct val="90000"/>
            </a:lnSpc>
            <a:spcBef>
              <a:spcPct val="0"/>
            </a:spcBef>
            <a:spcAft>
              <a:spcPct val="35000"/>
            </a:spcAft>
            <a:buNone/>
          </a:pPr>
          <a:r>
            <a:rPr lang="en-US" sz="2600" kern="1200" dirty="0"/>
            <a:t>National Constitutions</a:t>
          </a:r>
        </a:p>
      </dsp:txBody>
      <dsp:txXfrm>
        <a:off x="664234" y="1457700"/>
        <a:ext cx="1983060" cy="161056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23673E-11A7-F34D-8DF3-7C77F19AA13C}" type="datetimeFigureOut">
              <a:rPr lang="en-US" smtClean="0"/>
              <a:t>7/4/19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623F19-8CDA-2F49-8F21-9E653745E9CA}" type="slidenum">
              <a:rPr lang="en-US" smtClean="0"/>
              <a:t>‹#›</a:t>
            </a:fld>
            <a:endParaRPr lang="en-US"/>
          </a:p>
        </p:txBody>
      </p:sp>
    </p:spTree>
    <p:extLst>
      <p:ext uri="{BB962C8B-B14F-4D97-AF65-F5344CB8AC3E}">
        <p14:creationId xmlns:p14="http://schemas.microsoft.com/office/powerpoint/2010/main" val="12195411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a:t>
            </a:r>
            <a:r>
              <a:rPr lang="en-US" baseline="0" dirty="0"/>
              <a:t> March 2017 UN declared famine.</a:t>
            </a:r>
          </a:p>
          <a:p>
            <a:r>
              <a:rPr lang="en-US" baseline="0" dirty="0"/>
              <a:t> South Sudan. 5.5 million are severe food insecure. </a:t>
            </a:r>
          </a:p>
          <a:p>
            <a:r>
              <a:rPr lang="en-US" baseline="0" dirty="0"/>
              <a:t>North East Nigeria 5 m. </a:t>
            </a:r>
          </a:p>
          <a:p>
            <a:r>
              <a:rPr lang="en-US" baseline="0" dirty="0"/>
              <a:t>Somalia 6.7 m.</a:t>
            </a:r>
          </a:p>
          <a:p>
            <a:r>
              <a:rPr lang="en-US" baseline="0" dirty="0"/>
              <a:t>Yemen 14 million. Syria </a:t>
            </a:r>
          </a:p>
          <a:p>
            <a:endParaRPr lang="en-US" dirty="0"/>
          </a:p>
        </p:txBody>
      </p:sp>
      <p:sp>
        <p:nvSpPr>
          <p:cNvPr id="4" name="Slide Number Placeholder 3"/>
          <p:cNvSpPr>
            <a:spLocks noGrp="1"/>
          </p:cNvSpPr>
          <p:nvPr>
            <p:ph type="sldNum" sz="quarter" idx="10"/>
          </p:nvPr>
        </p:nvSpPr>
        <p:spPr/>
        <p:txBody>
          <a:bodyPr/>
          <a:lstStyle/>
          <a:p>
            <a:fld id="{4681682A-8C0D-994B-B750-A554C219256A}" type="slidenum">
              <a:rPr lang="en-US" smtClean="0"/>
              <a:t>5</a:t>
            </a:fld>
            <a:endParaRPr lang="en-US" dirty="0"/>
          </a:p>
        </p:txBody>
      </p:sp>
    </p:spTree>
    <p:extLst>
      <p:ext uri="{BB962C8B-B14F-4D97-AF65-F5344CB8AC3E}">
        <p14:creationId xmlns:p14="http://schemas.microsoft.com/office/powerpoint/2010/main" val="1914123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Loss of pollination</a:t>
            </a:r>
          </a:p>
          <a:p>
            <a:r>
              <a:rPr lang="en-US" dirty="0"/>
              <a:t>Soil organism,. </a:t>
            </a:r>
            <a:r>
              <a:rPr lang="en-US" dirty="0" err="1"/>
              <a:t>Livestocks</a:t>
            </a:r>
            <a:r>
              <a:rPr lang="en-US" dirty="0"/>
              <a:t>, crops and key ecosystems necessary for </a:t>
            </a:r>
            <a:r>
              <a:rPr lang="en-US" dirty="0" err="1"/>
              <a:t>ag</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1B623F19-8CDA-2F49-8F21-9E653745E9CA}" type="slidenum">
              <a:rPr lang="en-US" smtClean="0"/>
              <a:t>45</a:t>
            </a:fld>
            <a:endParaRPr lang="en-US"/>
          </a:p>
        </p:txBody>
      </p:sp>
    </p:spTree>
    <p:extLst>
      <p:ext uri="{BB962C8B-B14F-4D97-AF65-F5344CB8AC3E}">
        <p14:creationId xmlns:p14="http://schemas.microsoft.com/office/powerpoint/2010/main" val="88891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Intergovernmental science policy platform on biodiversity and ecosystem</a:t>
            </a:r>
          </a:p>
        </p:txBody>
      </p:sp>
      <p:sp>
        <p:nvSpPr>
          <p:cNvPr id="4" name="Slide Number Placeholder 3"/>
          <p:cNvSpPr>
            <a:spLocks noGrp="1"/>
          </p:cNvSpPr>
          <p:nvPr>
            <p:ph type="sldNum" sz="quarter" idx="10"/>
          </p:nvPr>
        </p:nvSpPr>
        <p:spPr/>
        <p:txBody>
          <a:bodyPr/>
          <a:lstStyle/>
          <a:p>
            <a:fld id="{1B623F19-8CDA-2F49-8F21-9E653745E9CA}" type="slidenum">
              <a:rPr lang="en-US" smtClean="0"/>
              <a:t>46</a:t>
            </a:fld>
            <a:endParaRPr lang="en-US"/>
          </a:p>
        </p:txBody>
      </p:sp>
    </p:spTree>
    <p:extLst>
      <p:ext uri="{BB962C8B-B14F-4D97-AF65-F5344CB8AC3E}">
        <p14:creationId xmlns:p14="http://schemas.microsoft.com/office/powerpoint/2010/main" val="692930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Smallholder mixed farming systems:</a:t>
            </a:r>
            <a:r>
              <a:rPr lang="en-US" sz="1200" kern="1200" dirty="0">
                <a:solidFill>
                  <a:schemeClr val="tx1"/>
                </a:solidFill>
                <a:effectLst/>
                <a:latin typeface="+mn-lt"/>
                <a:ea typeface="+mn-ea"/>
                <a:cs typeface="+mn-cs"/>
              </a:rPr>
              <a:t> limited access to resources, markets and services, variable resource efficiency and big yield gaps, and have little capacity to adapt to deep and rapid structural transformation in the agriculture sector and in the wider economy.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Pastoral systems: </a:t>
            </a:r>
            <a:r>
              <a:rPr lang="en-US" sz="1200" kern="1200" dirty="0">
                <a:solidFill>
                  <a:schemeClr val="tx1"/>
                </a:solidFill>
                <a:effectLst/>
                <a:latin typeface="+mn-lt"/>
                <a:ea typeface="+mn-ea"/>
                <a:cs typeface="+mn-cs"/>
              </a:rPr>
              <a:t>in addition to the challenges they share with smallholders, pastoral systems must cope with conflicts for land and water, economic and political exclusion, social (including gender) inequity, poor animal health and high risks of zoonotic diseases.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3C8B33E3-5B33-184B-B02A-52656806FE82}" type="slidenum">
              <a:rPr lang="en-US" smtClean="0"/>
              <a:t>47</a:t>
            </a:fld>
            <a:endParaRPr lang="en-US"/>
          </a:p>
        </p:txBody>
      </p:sp>
    </p:spTree>
    <p:extLst>
      <p:ext uri="{BB962C8B-B14F-4D97-AF65-F5344CB8AC3E}">
        <p14:creationId xmlns:p14="http://schemas.microsoft.com/office/powerpoint/2010/main" val="1324336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food system uses more fossil</a:t>
            </a:r>
            <a:r>
              <a:rPr lang="en-US" baseline="0" dirty="0"/>
              <a:t> fuel </a:t>
            </a:r>
            <a:r>
              <a:rPr lang="en-US" dirty="0"/>
              <a:t>than any other sector.</a:t>
            </a:r>
            <a:r>
              <a:rPr lang="en-US" baseline="0" dirty="0"/>
              <a:t> </a:t>
            </a:r>
            <a:endParaRPr lang="en-US" dirty="0"/>
          </a:p>
        </p:txBody>
      </p:sp>
      <p:sp>
        <p:nvSpPr>
          <p:cNvPr id="4" name="Slide Number Placeholder 3"/>
          <p:cNvSpPr>
            <a:spLocks noGrp="1"/>
          </p:cNvSpPr>
          <p:nvPr>
            <p:ph type="sldNum" sz="quarter" idx="10"/>
          </p:nvPr>
        </p:nvSpPr>
        <p:spPr/>
        <p:txBody>
          <a:bodyPr/>
          <a:lstStyle/>
          <a:p>
            <a:fld id="{35FE3384-C8AB-A34F-9CE4-EA68B450739D}" type="slidenum">
              <a:rPr lang="en-US" smtClean="0"/>
              <a:t>50</a:t>
            </a:fld>
            <a:endParaRPr lang="en-US"/>
          </a:p>
        </p:txBody>
      </p:sp>
    </p:spTree>
    <p:extLst>
      <p:ext uri="{BB962C8B-B14F-4D97-AF65-F5344CB8AC3E}">
        <p14:creationId xmlns:p14="http://schemas.microsoft.com/office/powerpoint/2010/main" val="2636485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Guardian, 14, May 2019</a:t>
            </a:r>
          </a:p>
        </p:txBody>
      </p:sp>
      <p:sp>
        <p:nvSpPr>
          <p:cNvPr id="4" name="Slide Number Placeholder 3"/>
          <p:cNvSpPr>
            <a:spLocks noGrp="1"/>
          </p:cNvSpPr>
          <p:nvPr>
            <p:ph type="sldNum" sz="quarter" idx="10"/>
          </p:nvPr>
        </p:nvSpPr>
        <p:spPr/>
        <p:txBody>
          <a:bodyPr/>
          <a:lstStyle/>
          <a:p>
            <a:fld id="{1B623F19-8CDA-2F49-8F21-9E653745E9CA}" type="slidenum">
              <a:rPr lang="en-US" smtClean="0"/>
              <a:t>52</a:t>
            </a:fld>
            <a:endParaRPr lang="en-US"/>
          </a:p>
        </p:txBody>
      </p:sp>
    </p:spTree>
    <p:extLst>
      <p:ext uri="{BB962C8B-B14F-4D97-AF65-F5344CB8AC3E}">
        <p14:creationId xmlns:p14="http://schemas.microsoft.com/office/powerpoint/2010/main" val="2464174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holder</a:t>
            </a:r>
            <a:r>
              <a:rPr lang="en-US" baseline="0" dirty="0"/>
              <a:t> and </a:t>
            </a:r>
            <a:r>
              <a:rPr lang="en-US" dirty="0"/>
              <a:t> </a:t>
            </a:r>
            <a:r>
              <a:rPr lang="en-US" dirty="0" err="1"/>
              <a:t>susbsistance</a:t>
            </a:r>
            <a:r>
              <a:rPr lang="en-US" dirty="0"/>
              <a:t> farmers </a:t>
            </a:r>
          </a:p>
        </p:txBody>
      </p:sp>
      <p:sp>
        <p:nvSpPr>
          <p:cNvPr id="4" name="Slide Number Placeholder 3"/>
          <p:cNvSpPr>
            <a:spLocks noGrp="1"/>
          </p:cNvSpPr>
          <p:nvPr>
            <p:ph type="sldNum" sz="quarter" idx="10"/>
          </p:nvPr>
        </p:nvSpPr>
        <p:spPr/>
        <p:txBody>
          <a:bodyPr/>
          <a:lstStyle/>
          <a:p>
            <a:fld id="{1B623F19-8CDA-2F49-8F21-9E653745E9CA}" type="slidenum">
              <a:rPr lang="en-US" smtClean="0"/>
              <a:t>8</a:t>
            </a:fld>
            <a:endParaRPr lang="en-US"/>
          </a:p>
        </p:txBody>
      </p:sp>
    </p:spTree>
    <p:extLst>
      <p:ext uri="{BB962C8B-B14F-4D97-AF65-F5344CB8AC3E}">
        <p14:creationId xmlns:p14="http://schemas.microsoft.com/office/powerpoint/2010/main" val="1691112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Right to food requires the possibility either </a:t>
            </a:r>
            <a:r>
              <a:rPr lang="en-US" b="1" dirty="0"/>
              <a:t>to feed oneself </a:t>
            </a:r>
            <a:r>
              <a:rPr lang="en-US" dirty="0"/>
              <a:t>directly from productive land or other natural resources, </a:t>
            </a:r>
            <a:r>
              <a:rPr lang="en-US" b="1" dirty="0"/>
              <a:t>or to purchase food. </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Right to feed oneself</a:t>
            </a:r>
            <a:r>
              <a:rPr lang="en-US" b="1" baseline="0" dirty="0"/>
              <a:t> in dignity</a:t>
            </a:r>
            <a:endParaRPr lang="en-US" b="1" dirty="0"/>
          </a:p>
          <a:p>
            <a:endParaRPr lang="en-US" dirty="0"/>
          </a:p>
        </p:txBody>
      </p:sp>
      <p:sp>
        <p:nvSpPr>
          <p:cNvPr id="4" name="Slide Number Placeholder 3"/>
          <p:cNvSpPr>
            <a:spLocks noGrp="1"/>
          </p:cNvSpPr>
          <p:nvPr>
            <p:ph type="sldNum" sz="quarter" idx="10"/>
          </p:nvPr>
        </p:nvSpPr>
        <p:spPr/>
        <p:txBody>
          <a:bodyPr/>
          <a:lstStyle/>
          <a:p>
            <a:fld id="{8D08D7C4-261E-4941-A5F0-7B4AA58105A9}" type="slidenum">
              <a:rPr lang="en-US" smtClean="0"/>
              <a:t>11</a:t>
            </a:fld>
            <a:endParaRPr lang="en-US"/>
          </a:p>
        </p:txBody>
      </p:sp>
    </p:spTree>
    <p:extLst>
      <p:ext uri="{BB962C8B-B14F-4D97-AF65-F5344CB8AC3E}">
        <p14:creationId xmlns:p14="http://schemas.microsoft.com/office/powerpoint/2010/main" val="1060351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aspirational document to legally binding treaty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59983F0-11A9-E445-9E21-95A983D049CC}" type="slidenum">
              <a:rPr lang="en-US" smtClean="0"/>
              <a:t>12</a:t>
            </a:fld>
            <a:endParaRPr lang="en-US"/>
          </a:p>
        </p:txBody>
      </p:sp>
    </p:spTree>
    <p:extLst>
      <p:ext uri="{BB962C8B-B14F-4D97-AF65-F5344CB8AC3E}">
        <p14:creationId xmlns:p14="http://schemas.microsoft.com/office/powerpoint/2010/main" val="3167366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UDHR. Art 25: </a:t>
            </a:r>
            <a:r>
              <a:rPr lang="en-US" sz="1200" kern="1200" dirty="0">
                <a:solidFill>
                  <a:schemeClr val="tx1"/>
                </a:solidFill>
                <a:effectLst/>
                <a:latin typeface="+mn-lt"/>
                <a:ea typeface="+mn-ea"/>
                <a:cs typeface="+mn-cs"/>
              </a:rPr>
              <a:t>[Everyone has </a:t>
            </a:r>
            <a:r>
              <a:rPr lang="en-US" sz="1200" b="1" kern="1200" dirty="0">
                <a:solidFill>
                  <a:schemeClr val="tx1"/>
                </a:solidFill>
                <a:effectLst/>
                <a:latin typeface="+mn-lt"/>
                <a:ea typeface="+mn-ea"/>
                <a:cs typeface="+mn-cs"/>
              </a:rPr>
              <a:t>the right to a standard of living adequate for the health and well-being of himself and of his family, including food.” </a:t>
            </a:r>
            <a:endParaRPr lang="en-US" b="1" dirty="0"/>
          </a:p>
          <a:p>
            <a:endParaRPr lang="en-US" dirty="0"/>
          </a:p>
        </p:txBody>
      </p:sp>
      <p:sp>
        <p:nvSpPr>
          <p:cNvPr id="4" name="Slide Number Placeholder 3"/>
          <p:cNvSpPr>
            <a:spLocks noGrp="1"/>
          </p:cNvSpPr>
          <p:nvPr>
            <p:ph type="sldNum" sz="quarter" idx="10"/>
          </p:nvPr>
        </p:nvSpPr>
        <p:spPr/>
        <p:txBody>
          <a:bodyPr/>
          <a:lstStyle/>
          <a:p>
            <a:fld id="{D072AA57-1083-1149-97D2-234005E00175}" type="slidenum">
              <a:rPr lang="en-US" smtClean="0"/>
              <a:t>13</a:t>
            </a:fld>
            <a:endParaRPr lang="en-US"/>
          </a:p>
        </p:txBody>
      </p:sp>
    </p:spTree>
    <p:extLst>
      <p:ext uri="{BB962C8B-B14F-4D97-AF65-F5344CB8AC3E}">
        <p14:creationId xmlns:p14="http://schemas.microsoft.com/office/powerpoint/2010/main" val="543672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a:t>
            </a:r>
            <a:r>
              <a:rPr lang="en-US" baseline="0" dirty="0"/>
              <a:t> million in acute insecurity in 2018. mostly in Africa , where nearly 23 million people in 20 countries are acutely food insecure</a:t>
            </a:r>
            <a:endParaRPr lang="en-US" dirty="0"/>
          </a:p>
        </p:txBody>
      </p:sp>
      <p:sp>
        <p:nvSpPr>
          <p:cNvPr id="4" name="Slide Number Placeholder 3"/>
          <p:cNvSpPr>
            <a:spLocks noGrp="1"/>
          </p:cNvSpPr>
          <p:nvPr>
            <p:ph type="sldNum" sz="quarter" idx="10"/>
          </p:nvPr>
        </p:nvSpPr>
        <p:spPr/>
        <p:txBody>
          <a:bodyPr/>
          <a:lstStyle/>
          <a:p>
            <a:fld id="{1B623F19-8CDA-2F49-8F21-9E653745E9CA}" type="slidenum">
              <a:rPr lang="en-US" smtClean="0"/>
              <a:t>36</a:t>
            </a:fld>
            <a:endParaRPr lang="en-US"/>
          </a:p>
        </p:txBody>
      </p:sp>
    </p:spTree>
    <p:extLst>
      <p:ext uri="{BB962C8B-B14F-4D97-AF65-F5344CB8AC3E}">
        <p14:creationId xmlns:p14="http://schemas.microsoft.com/office/powerpoint/2010/main" val="2764156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Significant yield variation world’s top 10 crops. </a:t>
            </a:r>
          </a:p>
          <a:p>
            <a:r>
              <a:rPr lang="en-US" dirty="0"/>
              <a:t>In Africa will decrease</a:t>
            </a:r>
            <a:r>
              <a:rPr lang="en-US" baseline="0" dirty="0"/>
              <a:t> </a:t>
            </a:r>
            <a:r>
              <a:rPr lang="en-US" dirty="0"/>
              <a:t>12% by 2030</a:t>
            </a:r>
          </a:p>
          <a:p>
            <a:endParaRPr lang="en-US" dirty="0"/>
          </a:p>
        </p:txBody>
      </p:sp>
      <p:sp>
        <p:nvSpPr>
          <p:cNvPr id="4" name="Slide Number Placeholder 3"/>
          <p:cNvSpPr>
            <a:spLocks noGrp="1"/>
          </p:cNvSpPr>
          <p:nvPr>
            <p:ph type="sldNum" sz="quarter" idx="10"/>
          </p:nvPr>
        </p:nvSpPr>
        <p:spPr/>
        <p:txBody>
          <a:bodyPr/>
          <a:lstStyle/>
          <a:p>
            <a:fld id="{1B623F19-8CDA-2F49-8F21-9E653745E9CA}" type="slidenum">
              <a:rPr lang="en-US" smtClean="0"/>
              <a:t>39</a:t>
            </a:fld>
            <a:endParaRPr lang="en-US"/>
          </a:p>
        </p:txBody>
      </p:sp>
    </p:spTree>
    <p:extLst>
      <p:ext uri="{BB962C8B-B14F-4D97-AF65-F5344CB8AC3E}">
        <p14:creationId xmlns:p14="http://schemas.microsoft.com/office/powerpoint/2010/main" val="3448501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the Indus, Ganges, Yellow, and Yangtze River basins, where irrigated agriculture depends heavily on the rivers, the loss of any dry-season flow is bad news for farmers</a:t>
            </a:r>
            <a:r>
              <a:rPr lang="en-US" sz="1200" b="1" kern="1200" dirty="0">
                <a:solidFill>
                  <a:schemeClr val="tx1"/>
                </a:solidFill>
                <a:latin typeface="+mn-lt"/>
                <a:ea typeface="+mn-ea"/>
                <a:cs typeface="+mn-cs"/>
              </a:rPr>
              <a:t>. China is the world’s leading producer of wheat. India is number two. (The United States is number three.) With rice, China and India totally dominate the world harvest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Therefore, the melting of these glaciers coupled with the depletion of aquifers present the most massive threat to food security the world has ever faced.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Ganges River is by far the largest source of surface water irrigation in India and a source of water for the 407 million people living in the </a:t>
            </a:r>
            <a:r>
              <a:rPr lang="en-US" sz="1200" kern="1200" dirty="0" err="1">
                <a:solidFill>
                  <a:schemeClr val="tx1"/>
                </a:solidFill>
                <a:latin typeface="+mn-lt"/>
                <a:ea typeface="+mn-ea"/>
                <a:cs typeface="+mn-cs"/>
              </a:rPr>
              <a:t>Gangetic</a:t>
            </a:r>
            <a:r>
              <a:rPr lang="en-US" sz="1200" kern="1200" dirty="0">
                <a:solidFill>
                  <a:schemeClr val="tx1"/>
                </a:solidFill>
                <a:latin typeface="+mn-lt"/>
                <a:ea typeface="+mn-ea"/>
                <a:cs typeface="+mn-cs"/>
              </a:rPr>
              <a:t> basin.</a:t>
            </a:r>
          </a:p>
          <a:p>
            <a:endParaRPr lang="en-US" dirty="0"/>
          </a:p>
        </p:txBody>
      </p:sp>
      <p:sp>
        <p:nvSpPr>
          <p:cNvPr id="4" name="Slide Number Placeholder 3"/>
          <p:cNvSpPr>
            <a:spLocks noGrp="1"/>
          </p:cNvSpPr>
          <p:nvPr>
            <p:ph type="sldNum" sz="quarter" idx="10"/>
          </p:nvPr>
        </p:nvSpPr>
        <p:spPr/>
        <p:txBody>
          <a:bodyPr/>
          <a:lstStyle/>
          <a:p>
            <a:fld id="{F6193C49-9E47-8248-AA19-4AB5CAFB76C5}" type="slidenum">
              <a:rPr lang="en-US" smtClean="0"/>
              <a:t>41</a:t>
            </a:fld>
            <a:endParaRPr lang="en-US"/>
          </a:p>
        </p:txBody>
      </p:sp>
    </p:spTree>
    <p:extLst>
      <p:ext uri="{BB962C8B-B14F-4D97-AF65-F5344CB8AC3E}">
        <p14:creationId xmlns:p14="http://schemas.microsoft.com/office/powerpoint/2010/main" val="3265154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In 20</a:t>
            </a:r>
            <a:r>
              <a:rPr lang="en-US" sz="1200" baseline="30000" dirty="0"/>
              <a:t>th</a:t>
            </a:r>
            <a:r>
              <a:rPr lang="en-US" sz="1200" dirty="0"/>
              <a:t> century, it expanded from 250 m. acres in 1950 to 700 m. in 2000. Between 2000-2010 only 10 % </a:t>
            </a:r>
            <a:r>
              <a:rPr lang="en-US" sz="1100" dirty="0"/>
              <a:t>increased. </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FAO Water report in Sindh 2013-2015 Drought 1.1 M.</a:t>
            </a:r>
            <a:r>
              <a:rPr lang="en-US" sz="1100" baseline="0" dirty="0"/>
              <a:t> people fell below emergency level threshold. 75 % people lack </a:t>
            </a:r>
            <a:r>
              <a:rPr lang="en-US" sz="1100" baseline="0"/>
              <a:t>of water, </a:t>
            </a:r>
            <a:r>
              <a:rPr lang="en-US" sz="1100" baseline="0" dirty="0"/>
              <a:t>wide spread destruction </a:t>
            </a:r>
            <a:r>
              <a:rPr lang="en-US" sz="1100" baseline="0"/>
              <a:t>livestock destruction 50% . </a:t>
            </a:r>
            <a:endParaRPr lang="en-US" sz="1100" dirty="0"/>
          </a:p>
          <a:p>
            <a:endParaRPr lang="en-US" dirty="0"/>
          </a:p>
        </p:txBody>
      </p:sp>
      <p:sp>
        <p:nvSpPr>
          <p:cNvPr id="4" name="Slide Number Placeholder 3"/>
          <p:cNvSpPr>
            <a:spLocks noGrp="1"/>
          </p:cNvSpPr>
          <p:nvPr>
            <p:ph type="sldNum" sz="quarter" idx="10"/>
          </p:nvPr>
        </p:nvSpPr>
        <p:spPr/>
        <p:txBody>
          <a:bodyPr/>
          <a:lstStyle/>
          <a:p>
            <a:fld id="{F6193C49-9E47-8248-AA19-4AB5CAFB76C5}" type="slidenum">
              <a:rPr lang="en-US" smtClean="0"/>
              <a:t>42</a:t>
            </a:fld>
            <a:endParaRPr lang="en-US"/>
          </a:p>
        </p:txBody>
      </p:sp>
    </p:spTree>
    <p:extLst>
      <p:ext uri="{BB962C8B-B14F-4D97-AF65-F5344CB8AC3E}">
        <p14:creationId xmlns:p14="http://schemas.microsoft.com/office/powerpoint/2010/main" val="1600607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E0BEF9C-11E1-CF42-AE69-B65EDAD6963E}" type="datetimeFigureOut">
              <a:rPr lang="en-US" smtClean="0"/>
              <a:t>7/4/19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4279543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0BEF9C-11E1-CF42-AE69-B65EDAD6963E}" type="datetimeFigureOut">
              <a:rPr lang="en-US" smtClean="0"/>
              <a:t>7/4/19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BFA1A-2F44-5D41-8133-90E5C5E204C3}" type="slidenum">
              <a:rPr lang="en-US" smtClean="0"/>
              <a:t>‹#›</a:t>
            </a:fld>
            <a:endParaRPr lang="en-US"/>
          </a:p>
        </p:txBody>
      </p:sp>
    </p:spTree>
    <p:extLst>
      <p:ext uri="{BB962C8B-B14F-4D97-AF65-F5344CB8AC3E}">
        <p14:creationId xmlns:p14="http://schemas.microsoft.com/office/powerpoint/2010/main" val="42005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0BEF9C-11E1-CF42-AE69-B65EDAD6963E}" type="datetimeFigureOut">
              <a:rPr lang="en-US" smtClean="0"/>
              <a:t>7/4/19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BFA1A-2F44-5D41-8133-90E5C5E204C3}" type="slidenum">
              <a:rPr lang="en-US" smtClean="0"/>
              <a:t>‹#›</a:t>
            </a:fld>
            <a:endParaRPr lang="en-US"/>
          </a:p>
        </p:txBody>
      </p:sp>
    </p:spTree>
    <p:extLst>
      <p:ext uri="{BB962C8B-B14F-4D97-AF65-F5344CB8AC3E}">
        <p14:creationId xmlns:p14="http://schemas.microsoft.com/office/powerpoint/2010/main" val="124121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0BEF9C-11E1-CF42-AE69-B65EDAD6963E}" type="datetimeFigureOut">
              <a:rPr lang="en-US" smtClean="0"/>
              <a:t>7/4/19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BFA1A-2F44-5D41-8133-90E5C5E204C3}" type="slidenum">
              <a:rPr lang="en-US" smtClean="0"/>
              <a:t>‹#›</a:t>
            </a:fld>
            <a:endParaRPr lang="en-US"/>
          </a:p>
        </p:txBody>
      </p:sp>
    </p:spTree>
    <p:extLst>
      <p:ext uri="{BB962C8B-B14F-4D97-AF65-F5344CB8AC3E}">
        <p14:creationId xmlns:p14="http://schemas.microsoft.com/office/powerpoint/2010/main" val="860093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0BEF9C-11E1-CF42-AE69-B65EDAD6963E}" type="datetimeFigureOut">
              <a:rPr lang="en-US" smtClean="0"/>
              <a:t>7/4/19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BFA1A-2F44-5D41-8133-90E5C5E204C3}" type="slidenum">
              <a:rPr lang="en-US" smtClean="0"/>
              <a:t>‹#›</a:t>
            </a:fld>
            <a:endParaRPr lang="en-US"/>
          </a:p>
        </p:txBody>
      </p:sp>
    </p:spTree>
    <p:extLst>
      <p:ext uri="{BB962C8B-B14F-4D97-AF65-F5344CB8AC3E}">
        <p14:creationId xmlns:p14="http://schemas.microsoft.com/office/powerpoint/2010/main" val="3137400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0BEF9C-11E1-CF42-AE69-B65EDAD6963E}" type="datetimeFigureOut">
              <a:rPr lang="en-US" smtClean="0"/>
              <a:t>7/4/19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BFA1A-2F44-5D41-8133-90E5C5E204C3}" type="slidenum">
              <a:rPr lang="en-US" smtClean="0"/>
              <a:t>‹#›</a:t>
            </a:fld>
            <a:endParaRPr lang="en-US"/>
          </a:p>
        </p:txBody>
      </p:sp>
    </p:spTree>
    <p:extLst>
      <p:ext uri="{BB962C8B-B14F-4D97-AF65-F5344CB8AC3E}">
        <p14:creationId xmlns:p14="http://schemas.microsoft.com/office/powerpoint/2010/main" val="1417608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0BEF9C-11E1-CF42-AE69-B65EDAD6963E}" type="datetimeFigureOut">
              <a:rPr lang="en-US" smtClean="0"/>
              <a:t>7/4/19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2BFA1A-2F44-5D41-8133-90E5C5E204C3}" type="slidenum">
              <a:rPr lang="en-US" smtClean="0"/>
              <a:t>‹#›</a:t>
            </a:fld>
            <a:endParaRPr lang="en-US"/>
          </a:p>
        </p:txBody>
      </p:sp>
    </p:spTree>
    <p:extLst>
      <p:ext uri="{BB962C8B-B14F-4D97-AF65-F5344CB8AC3E}">
        <p14:creationId xmlns:p14="http://schemas.microsoft.com/office/powerpoint/2010/main" val="1599043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0BEF9C-11E1-CF42-AE69-B65EDAD6963E}" type="datetimeFigureOut">
              <a:rPr lang="en-US" smtClean="0"/>
              <a:t>7/4/19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2BFA1A-2F44-5D41-8133-90E5C5E204C3}" type="slidenum">
              <a:rPr lang="en-US" smtClean="0"/>
              <a:t>‹#›</a:t>
            </a:fld>
            <a:endParaRPr lang="en-US"/>
          </a:p>
        </p:txBody>
      </p:sp>
    </p:spTree>
    <p:extLst>
      <p:ext uri="{BB962C8B-B14F-4D97-AF65-F5344CB8AC3E}">
        <p14:creationId xmlns:p14="http://schemas.microsoft.com/office/powerpoint/2010/main" val="2123289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0BEF9C-11E1-CF42-AE69-B65EDAD6963E}" type="datetimeFigureOut">
              <a:rPr lang="en-US" smtClean="0"/>
              <a:t>7/4/19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2BFA1A-2F44-5D41-8133-90E5C5E204C3}" type="slidenum">
              <a:rPr lang="en-US" smtClean="0"/>
              <a:t>‹#›</a:t>
            </a:fld>
            <a:endParaRPr lang="en-US"/>
          </a:p>
        </p:txBody>
      </p:sp>
    </p:spTree>
    <p:extLst>
      <p:ext uri="{BB962C8B-B14F-4D97-AF65-F5344CB8AC3E}">
        <p14:creationId xmlns:p14="http://schemas.microsoft.com/office/powerpoint/2010/main" val="2526667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0BEF9C-11E1-CF42-AE69-B65EDAD6963E}" type="datetimeFigureOut">
              <a:rPr lang="en-US" smtClean="0"/>
              <a:t>7/4/19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BFA1A-2F44-5D41-8133-90E5C5E204C3}" type="slidenum">
              <a:rPr lang="en-US" smtClean="0"/>
              <a:t>‹#›</a:t>
            </a:fld>
            <a:endParaRPr lang="en-US"/>
          </a:p>
        </p:txBody>
      </p:sp>
    </p:spTree>
    <p:extLst>
      <p:ext uri="{BB962C8B-B14F-4D97-AF65-F5344CB8AC3E}">
        <p14:creationId xmlns:p14="http://schemas.microsoft.com/office/powerpoint/2010/main" val="4230821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0BEF9C-11E1-CF42-AE69-B65EDAD6963E}" type="datetimeFigureOut">
              <a:rPr lang="en-US" smtClean="0"/>
              <a:t>7/4/19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BFA1A-2F44-5D41-8133-90E5C5E204C3}" type="slidenum">
              <a:rPr lang="en-US" smtClean="0"/>
              <a:t>‹#›</a:t>
            </a:fld>
            <a:endParaRPr lang="en-US"/>
          </a:p>
        </p:txBody>
      </p:sp>
    </p:spTree>
    <p:extLst>
      <p:ext uri="{BB962C8B-B14F-4D97-AF65-F5344CB8AC3E}">
        <p14:creationId xmlns:p14="http://schemas.microsoft.com/office/powerpoint/2010/main" val="1825931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0BEF9C-11E1-CF42-AE69-B65EDAD6963E}" type="datetimeFigureOut">
              <a:rPr lang="en-US" smtClean="0"/>
              <a:t>7/4/19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BFA1A-2F44-5D41-8133-90E5C5E204C3}" type="slidenum">
              <a:rPr lang="en-US" smtClean="0"/>
              <a:t>‹#›</a:t>
            </a:fld>
            <a:endParaRPr lang="en-US"/>
          </a:p>
        </p:txBody>
      </p:sp>
    </p:spTree>
    <p:extLst>
      <p:ext uri="{BB962C8B-B14F-4D97-AF65-F5344CB8AC3E}">
        <p14:creationId xmlns:p14="http://schemas.microsoft.com/office/powerpoint/2010/main" val="108010300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69229"/>
            <a:ext cx="7772400" cy="1731221"/>
          </a:xfrm>
        </p:spPr>
        <p:txBody>
          <a:bodyPr>
            <a:normAutofit fontScale="90000"/>
          </a:bodyPr>
          <a:lstStyle/>
          <a:p>
            <a:r>
              <a:rPr lang="en-US" b="1" dirty="0"/>
              <a:t>Human rights based approach to food security in the age of climate change  </a:t>
            </a:r>
            <a:br>
              <a:rPr lang="en-US" b="1" dirty="0"/>
            </a:br>
            <a:endParaRPr lang="en-US" dirty="0"/>
          </a:p>
        </p:txBody>
      </p:sp>
      <p:sp>
        <p:nvSpPr>
          <p:cNvPr id="3" name="Subtitle 2"/>
          <p:cNvSpPr>
            <a:spLocks noGrp="1"/>
          </p:cNvSpPr>
          <p:nvPr>
            <p:ph type="subTitle" idx="1"/>
          </p:nvPr>
        </p:nvSpPr>
        <p:spPr/>
        <p:txBody>
          <a:bodyPr/>
          <a:lstStyle/>
          <a:p>
            <a:r>
              <a:rPr lang="en-US" dirty="0"/>
              <a:t>Hilal Elver</a:t>
            </a:r>
          </a:p>
          <a:p>
            <a:r>
              <a:rPr lang="en-US" dirty="0"/>
              <a:t>3 July 2019</a:t>
            </a:r>
          </a:p>
          <a:p>
            <a:r>
              <a:rPr lang="en-US" dirty="0"/>
              <a:t>University of Sydney School of Law </a:t>
            </a:r>
          </a:p>
        </p:txBody>
      </p:sp>
    </p:spTree>
    <p:extLst>
      <p:ext uri="{BB962C8B-B14F-4D97-AF65-F5344CB8AC3E}">
        <p14:creationId xmlns:p14="http://schemas.microsoft.com/office/powerpoint/2010/main" val="3942457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763b8f8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9869"/>
            <a:ext cx="9144000" cy="6349429"/>
          </a:xfrm>
          <a:prstGeom prst="rect">
            <a:avLst/>
          </a:prstGeom>
        </p:spPr>
      </p:pic>
    </p:spTree>
    <p:extLst>
      <p:ext uri="{BB962C8B-B14F-4D97-AF65-F5344CB8AC3E}">
        <p14:creationId xmlns:p14="http://schemas.microsoft.com/office/powerpoint/2010/main" val="24726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600200"/>
          </a:xfrm>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b="1" dirty="0">
                <a:ln w="11430"/>
                <a:solidFill>
                  <a:srgbClr val="000000"/>
                </a:solidFill>
                <a:effectLst>
                  <a:outerShdw blurRad="80000" dist="40000" dir="5040000" algn="tl">
                    <a:srgbClr val="000000">
                      <a:alpha val="30000"/>
                    </a:srgbClr>
                  </a:outerShdw>
                </a:effectLst>
              </a:rPr>
              <a:t>II. What is right to Food?</a:t>
            </a:r>
            <a:br>
              <a:rPr lang="en-US" b="1" dirty="0">
                <a:ln w="11430"/>
                <a:solidFill>
                  <a:srgbClr val="000000"/>
                </a:solidFill>
                <a:effectLst>
                  <a:outerShdw blurRad="80000" dist="40000" dir="5040000" algn="tl">
                    <a:srgbClr val="000000">
                      <a:alpha val="30000"/>
                    </a:srgbClr>
                  </a:outerShdw>
                </a:effectLst>
              </a:rPr>
            </a:br>
            <a:r>
              <a:rPr lang="en-US" b="1" dirty="0">
                <a:ln w="11430"/>
                <a:solidFill>
                  <a:srgbClr val="000000"/>
                </a:solidFill>
                <a:effectLst>
                  <a:outerShdw blurRad="80000" dist="40000" dir="5040000" algn="tl">
                    <a:srgbClr val="000000">
                      <a:alpha val="30000"/>
                    </a:srgbClr>
                  </a:outerShdw>
                </a:effectLst>
              </a:rPr>
              <a:t>It is not a right to be fed, it is not charity</a:t>
            </a:r>
            <a:r>
              <a:rPr lang="is-IS" b="1" dirty="0">
                <a:ln w="11430"/>
                <a:solidFill>
                  <a:srgbClr val="000000"/>
                </a:solidFill>
                <a:effectLst>
                  <a:outerShdw blurRad="80000" dist="40000" dir="5040000" algn="tl">
                    <a:srgbClr val="000000">
                      <a:alpha val="30000"/>
                    </a:srgbClr>
                  </a:outerShdw>
                </a:effectLst>
              </a:rPr>
              <a:t>…</a:t>
            </a:r>
            <a:endParaRPr lang="en-US" b="1" dirty="0">
              <a:ln w="11430"/>
              <a:solidFill>
                <a:srgbClr val="000000"/>
              </a:solidFill>
              <a:effectLst>
                <a:outerShdw blurRad="80000" dist="40000" dir="5040000" algn="tl">
                  <a:srgbClr val="000000">
                    <a:alpha val="30000"/>
                  </a:srgbClr>
                </a:outerShdw>
              </a:effectLst>
            </a:endParaRPr>
          </a:p>
        </p:txBody>
      </p:sp>
      <p:pic>
        <p:nvPicPr>
          <p:cNvPr id="4" name="Content Placeholder 3" descr="Unknown.jpeg"/>
          <p:cNvPicPr>
            <a:picLocks noGrp="1" noChangeAspect="1"/>
          </p:cNvPicPr>
          <p:nvPr>
            <p:ph idx="1"/>
          </p:nvPr>
        </p:nvPicPr>
        <p:blipFill>
          <a:blip r:embed="rId3">
            <a:extLst>
              <a:ext uri="{28A0092B-C50C-407E-A947-70E740481C1C}">
                <a14:useLocalDpi xmlns:a14="http://schemas.microsoft.com/office/drawing/2010/main" val="0"/>
              </a:ext>
            </a:extLst>
          </a:blip>
          <a:srcRect l="977" r="977"/>
          <a:stretch>
            <a:fillRect/>
          </a:stretch>
        </p:blipFill>
        <p:spPr>
          <a:xfrm>
            <a:off x="642184" y="1701935"/>
            <a:ext cx="8044615" cy="4424228"/>
          </a:xfrm>
        </p:spPr>
      </p:pic>
    </p:spTree>
    <p:extLst>
      <p:ext uri="{BB962C8B-B14F-4D97-AF65-F5344CB8AC3E}">
        <p14:creationId xmlns:p14="http://schemas.microsoft.com/office/powerpoint/2010/main" val="3763987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000000"/>
                </a:solidFill>
                <a:effectLst>
                  <a:outerShdw blurRad="80000" dist="40000" dir="5040000" algn="tl">
                    <a:srgbClr val="000000">
                      <a:alpha val="30000"/>
                    </a:srgbClr>
                  </a:outerShdw>
                </a:effectLst>
              </a:rPr>
              <a:t>HISTORY: From 1948 UDHR, Art.25</a:t>
            </a:r>
            <a:br>
              <a:rPr lang="en-US" b="1" dirty="0">
                <a:ln w="11430"/>
                <a:solidFill>
                  <a:srgbClr val="000000"/>
                </a:solidFill>
                <a:effectLst>
                  <a:outerShdw blurRad="80000" dist="40000" dir="5040000" algn="tl">
                    <a:srgbClr val="000000">
                      <a:alpha val="30000"/>
                    </a:srgbClr>
                  </a:outerShdw>
                </a:effectLst>
              </a:rPr>
            </a:br>
            <a:r>
              <a:rPr lang="en-US" b="1" dirty="0">
                <a:ln w="11430"/>
                <a:solidFill>
                  <a:srgbClr val="000000"/>
                </a:solidFill>
                <a:effectLst>
                  <a:outerShdw blurRad="80000" dist="40000" dir="5040000" algn="tl">
                    <a:srgbClr val="000000">
                      <a:alpha val="30000"/>
                    </a:srgbClr>
                  </a:outerShdw>
                </a:effectLst>
              </a:rPr>
              <a:t>To 1966 ICESCR Art.11</a:t>
            </a:r>
            <a:br>
              <a:rPr lang="en-US" b="1" dirty="0">
                <a:ln w="11430"/>
                <a:solidFill>
                  <a:srgbClr val="000000"/>
                </a:solidFill>
                <a:effectLst>
                  <a:outerShdw blurRad="80000" dist="40000" dir="5040000" algn="tl">
                    <a:srgbClr val="000000">
                      <a:alpha val="30000"/>
                    </a:srgbClr>
                  </a:outerShdw>
                </a:effectLst>
              </a:rPr>
            </a:br>
            <a:endParaRPr lang="en-US" b="1" dirty="0">
              <a:ln w="11430"/>
              <a:solidFill>
                <a:srgbClr val="000000"/>
              </a:solidFill>
              <a:effectLst>
                <a:outerShdw blurRad="80000" dist="40000" dir="5040000" algn="tl">
                  <a:srgbClr val="000000">
                    <a:alpha val="30000"/>
                  </a:srgbClr>
                </a:outerShdw>
              </a:effectLst>
            </a:endParaRPr>
          </a:p>
        </p:txBody>
      </p:sp>
      <p:sp>
        <p:nvSpPr>
          <p:cNvPr id="3" name="Content Placeholder 2"/>
          <p:cNvSpPr>
            <a:spLocks noGrp="1"/>
          </p:cNvSpPr>
          <p:nvPr>
            <p:ph idx="1"/>
          </p:nvPr>
        </p:nvSpPr>
        <p:spPr/>
        <p:txBody>
          <a:bodyPr/>
          <a:lstStyle/>
          <a:p>
            <a:endParaRPr lang="en-US"/>
          </a:p>
        </p:txBody>
      </p:sp>
      <p:pic>
        <p:nvPicPr>
          <p:cNvPr id="7" name="Content Placeholder 3" descr="images.jpeg"/>
          <p:cNvPicPr>
            <a:picLocks noChangeAspect="1"/>
          </p:cNvPicPr>
          <p:nvPr/>
        </p:nvPicPr>
        <p:blipFill>
          <a:blip r:embed="rId3">
            <a:extLst>
              <a:ext uri="{28A0092B-C50C-407E-A947-70E740481C1C}">
                <a14:useLocalDpi xmlns:a14="http://schemas.microsoft.com/office/drawing/2010/main" val="0"/>
              </a:ext>
            </a:extLst>
          </a:blip>
          <a:srcRect t="15517" b="15517"/>
          <a:stretch>
            <a:fillRect/>
          </a:stretch>
        </p:blipFill>
        <p:spPr>
          <a:xfrm>
            <a:off x="425557" y="1600200"/>
            <a:ext cx="8229600" cy="4525963"/>
          </a:xfrm>
          <a:prstGeom prst="rect">
            <a:avLst/>
          </a:prstGeom>
        </p:spPr>
      </p:pic>
    </p:spTree>
    <p:extLst>
      <p:ext uri="{BB962C8B-B14F-4D97-AF65-F5344CB8AC3E}">
        <p14:creationId xmlns:p14="http://schemas.microsoft.com/office/powerpoint/2010/main" val="246553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b="1" dirty="0">
                <a:ln w="11430"/>
                <a:solidFill>
                  <a:srgbClr val="000000"/>
                </a:solidFill>
                <a:effectLst>
                  <a:outerShdw blurRad="80000" dist="40000" dir="5040000" algn="tl">
                    <a:srgbClr val="000000">
                      <a:alpha val="30000"/>
                    </a:srgbClr>
                  </a:outerShdw>
                </a:effectLst>
              </a:rPr>
              <a:t>Legal Structure of the Right to Food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0708249"/>
              </p:ext>
            </p:extLst>
          </p:nvPr>
        </p:nvGraphicFramePr>
        <p:xfrm>
          <a:off x="457200" y="1278620"/>
          <a:ext cx="8229600" cy="4894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334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280"/>
            <a:ext cx="8229600" cy="1564445"/>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a:ln w="11430"/>
                <a:solidFill>
                  <a:srgbClr val="000000"/>
                </a:solidFill>
                <a:effectLst>
                  <a:outerShdw blurRad="80000" dist="40000" dir="5040000" algn="tl">
                    <a:srgbClr val="000000">
                      <a:alpha val="30000"/>
                    </a:srgbClr>
                  </a:outerShdw>
                </a:effectLst>
              </a:rPr>
              <a:t>Covenant of the ESCR Art. 11</a:t>
            </a:r>
            <a:br>
              <a:rPr lang="en-US" sz="3600" b="1" dirty="0">
                <a:ln w="11430"/>
                <a:solidFill>
                  <a:srgbClr val="000000"/>
                </a:solidFill>
                <a:effectLst>
                  <a:outerShdw blurRad="80000" dist="40000" dir="5040000" algn="tl">
                    <a:srgbClr val="000000">
                      <a:alpha val="30000"/>
                    </a:srgbClr>
                  </a:outerShdw>
                </a:effectLst>
              </a:rPr>
            </a:br>
            <a:r>
              <a:rPr lang="en-US" sz="3600" b="1" dirty="0">
                <a:ln w="11430"/>
                <a:solidFill>
                  <a:srgbClr val="000000"/>
                </a:solidFill>
                <a:effectLst>
                  <a:outerShdw blurRad="80000" dist="40000" dir="5040000" algn="tl">
                    <a:srgbClr val="000000">
                      <a:alpha val="30000"/>
                    </a:srgbClr>
                  </a:outerShdw>
                </a:effectLst>
              </a:rPr>
              <a:t>States: Duty Bearer</a:t>
            </a:r>
            <a:br>
              <a:rPr lang="en-US" sz="3600" b="1" dirty="0">
                <a:ln w="11430"/>
                <a:solidFill>
                  <a:srgbClr val="000000"/>
                </a:solidFill>
                <a:effectLst>
                  <a:outerShdw blurRad="80000" dist="40000" dir="5040000" algn="tl">
                    <a:srgbClr val="000000">
                      <a:alpha val="30000"/>
                    </a:srgbClr>
                  </a:outerShdw>
                </a:effectLst>
              </a:rPr>
            </a:br>
            <a:r>
              <a:rPr lang="en-US" sz="3600" b="1" dirty="0">
                <a:ln w="11430"/>
                <a:solidFill>
                  <a:srgbClr val="000000"/>
                </a:solidFill>
                <a:effectLst>
                  <a:outerShdw blurRad="80000" dist="40000" dir="5040000" algn="tl">
                    <a:srgbClr val="000000">
                      <a:alpha val="30000"/>
                    </a:srgbClr>
                  </a:outerShdw>
                </a:effectLst>
              </a:rPr>
              <a:t>Citizens: Right holder</a:t>
            </a:r>
            <a:br>
              <a:rPr lang="en-US" sz="3600" b="1" dirty="0">
                <a:ln w="11430"/>
                <a:solidFill>
                  <a:srgbClr val="000000"/>
                </a:solidFill>
                <a:effectLst>
                  <a:outerShdw blurRad="80000" dist="40000" dir="5040000" algn="tl">
                    <a:srgbClr val="000000">
                      <a:alpha val="30000"/>
                    </a:srgbClr>
                  </a:outerShdw>
                </a:effectLst>
              </a:rPr>
            </a:br>
            <a:endParaRPr lang="en-US" sz="3600" b="1" dirty="0">
              <a:ln w="11430"/>
              <a:solidFill>
                <a:srgbClr val="000000"/>
              </a:solidFill>
              <a:effectLst>
                <a:outerShdw blurRad="80000" dist="40000" dir="5040000" algn="tl">
                  <a:srgbClr val="000000">
                    <a:alpha val="30000"/>
                  </a:srgbClr>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31586822"/>
              </p:ext>
            </p:extLst>
          </p:nvPr>
        </p:nvGraphicFramePr>
        <p:xfrm>
          <a:off x="457200" y="1742787"/>
          <a:ext cx="8229600" cy="4383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3894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650265898"/>
              </p:ext>
            </p:extLst>
          </p:nvPr>
        </p:nvGraphicFramePr>
        <p:xfrm>
          <a:off x="914400" y="565150"/>
          <a:ext cx="8229600" cy="5845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9698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000000"/>
                </a:solidFill>
                <a:effectLst>
                  <a:outerShdw blurRad="80000" dist="40000" dir="5040000" algn="tl">
                    <a:srgbClr val="000000">
                      <a:alpha val="30000"/>
                    </a:srgbClr>
                  </a:outerShdw>
                </a:effectLst>
              </a:rPr>
              <a:t>Domestic Legal Structure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2080539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0218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 Shot 2019-06-28 at 03.57.44.png"/>
          <p:cNvPicPr>
            <a:picLocks noGrp="1" noChangeAspect="1"/>
          </p:cNvPicPr>
          <p:nvPr>
            <p:ph idx="1"/>
          </p:nvPr>
        </p:nvPicPr>
        <p:blipFill>
          <a:blip r:embed="rId2">
            <a:extLst>
              <a:ext uri="{28A0092B-C50C-407E-A947-70E740481C1C}">
                <a14:useLocalDpi xmlns:a14="http://schemas.microsoft.com/office/drawing/2010/main" val="0"/>
              </a:ext>
            </a:extLst>
          </a:blip>
          <a:srcRect t="1582" b="1582"/>
          <a:stretch>
            <a:fillRect/>
          </a:stretch>
        </p:blipFill>
        <p:spPr>
          <a:xfrm>
            <a:off x="457200" y="771525"/>
            <a:ext cx="8229600" cy="5330825"/>
          </a:xfrm>
        </p:spPr>
      </p:pic>
    </p:spTree>
    <p:extLst>
      <p:ext uri="{BB962C8B-B14F-4D97-AF65-F5344CB8AC3E}">
        <p14:creationId xmlns:p14="http://schemas.microsoft.com/office/powerpoint/2010/main" val="714808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802401"/>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a:ln w="11430"/>
                <a:solidFill>
                  <a:srgbClr val="000000"/>
                </a:solidFill>
                <a:effectLst>
                  <a:outerShdw blurRad="80000" dist="40000" dir="5040000" algn="tl">
                    <a:srgbClr val="000000">
                      <a:alpha val="30000"/>
                    </a:srgbClr>
                  </a:outerShdw>
                </a:effectLst>
              </a:rPr>
              <a:t>HUMAN RIGHTS BASED APPROACH TO FOOD SECURITY: Feed the world fairly and equitably </a:t>
            </a:r>
          </a:p>
        </p:txBody>
      </p:sp>
      <p:sp>
        <p:nvSpPr>
          <p:cNvPr id="3" name="Content Placeholder 2"/>
          <p:cNvSpPr>
            <a:spLocks noGrp="1"/>
          </p:cNvSpPr>
          <p:nvPr>
            <p:ph idx="1"/>
          </p:nvPr>
        </p:nvSpPr>
        <p:spPr/>
        <p:txBody>
          <a:bodyPr>
            <a:normAutofit fontScale="85000" lnSpcReduction="20000"/>
          </a:bodyPr>
          <a:lstStyle/>
          <a:p>
            <a:r>
              <a:rPr lang="en-US" sz="4000" b="1" dirty="0"/>
              <a:t>People centered, measurable policies</a:t>
            </a:r>
          </a:p>
          <a:p>
            <a:r>
              <a:rPr lang="en-US" sz="4000" b="1" dirty="0"/>
              <a:t>Participation into decision making</a:t>
            </a:r>
          </a:p>
          <a:p>
            <a:r>
              <a:rPr lang="en-US" sz="4000" b="1" dirty="0"/>
              <a:t>Transparency </a:t>
            </a:r>
          </a:p>
          <a:p>
            <a:r>
              <a:rPr lang="en-US" sz="4000" b="1" dirty="0"/>
              <a:t>Monitoring and Accountability: Access to justice </a:t>
            </a:r>
          </a:p>
          <a:p>
            <a:r>
              <a:rPr lang="en-US" sz="4000" b="1" dirty="0"/>
              <a:t>Non-discrimination: Gender equality</a:t>
            </a:r>
          </a:p>
          <a:p>
            <a:r>
              <a:rPr lang="en-US" sz="4000" b="1" dirty="0"/>
              <a:t>Policy coherency: Sustainable development, poverty reduction, climate change response, trade and economy </a:t>
            </a:r>
          </a:p>
          <a:p>
            <a:endParaRPr lang="en-US" sz="4000" dirty="0"/>
          </a:p>
        </p:txBody>
      </p:sp>
    </p:spTree>
    <p:extLst>
      <p:ext uri="{BB962C8B-B14F-4D97-AF65-F5344CB8AC3E}">
        <p14:creationId xmlns:p14="http://schemas.microsoft.com/office/powerpoint/2010/main" val="2663370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CIP_Gender-01.jpg"/>
          <p:cNvPicPr>
            <a:picLocks noGrp="1" noChangeAspect="1"/>
          </p:cNvPicPr>
          <p:nvPr>
            <p:ph idx="4294967295"/>
          </p:nvPr>
        </p:nvPicPr>
        <p:blipFill>
          <a:blip r:embed="rId2">
            <a:extLst>
              <a:ext uri="{28A0092B-C50C-407E-A947-70E740481C1C}">
                <a14:useLocalDpi xmlns:a14="http://schemas.microsoft.com/office/drawing/2010/main" val="0"/>
              </a:ext>
            </a:extLst>
          </a:blip>
          <a:srcRect l="3172" r="3172"/>
          <a:stretch>
            <a:fillRect/>
          </a:stretch>
        </p:blipFill>
        <p:spPr>
          <a:xfrm>
            <a:off x="0" y="1316038"/>
            <a:ext cx="8724900" cy="4516437"/>
          </a:xfrm>
        </p:spPr>
      </p:pic>
      <p:sp>
        <p:nvSpPr>
          <p:cNvPr id="8" name="TextBox 7"/>
          <p:cNvSpPr txBox="1"/>
          <p:nvPr/>
        </p:nvSpPr>
        <p:spPr>
          <a:xfrm>
            <a:off x="2429657" y="0"/>
            <a:ext cx="4771839" cy="369332"/>
          </a:xfrm>
          <a:prstGeom prst="rect">
            <a:avLst/>
          </a:prstGeom>
          <a:noFill/>
        </p:spPr>
        <p:txBody>
          <a:bodyPr wrap="square" rtlCol="0">
            <a:spAutoFit/>
          </a:bodyPr>
          <a:lstStyle/>
          <a:p>
            <a:pPr algn="ctr"/>
            <a:r>
              <a:rPr lang="en-US" b="1" dirty="0">
                <a:solidFill>
                  <a:srgbClr val="000000"/>
                </a:solidFill>
              </a:rPr>
              <a:t>GENDER EQUALITY &amp; WOMEN EMPOWERMENT  </a:t>
            </a:r>
          </a:p>
        </p:txBody>
      </p:sp>
    </p:spTree>
    <p:extLst>
      <p:ext uri="{BB962C8B-B14F-4D97-AF65-F5344CB8AC3E}">
        <p14:creationId xmlns:p14="http://schemas.microsoft.com/office/powerpoint/2010/main" val="3303689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Major points</a:t>
            </a:r>
          </a:p>
        </p:txBody>
      </p:sp>
      <p:sp>
        <p:nvSpPr>
          <p:cNvPr id="3" name="Content Placeholder 2"/>
          <p:cNvSpPr>
            <a:spLocks noGrp="1"/>
          </p:cNvSpPr>
          <p:nvPr>
            <p:ph idx="1"/>
          </p:nvPr>
        </p:nvSpPr>
        <p:spPr>
          <a:xfrm>
            <a:off x="457200" y="1576458"/>
            <a:ext cx="8229600" cy="4525963"/>
          </a:xfrm>
        </p:spPr>
        <p:txBody>
          <a:bodyPr/>
          <a:lstStyle/>
          <a:p>
            <a:pPr marL="571500" indent="-571500">
              <a:buFont typeface="+mj-lt"/>
              <a:buAutoNum type="romanUcPeriod"/>
            </a:pPr>
            <a:r>
              <a:rPr lang="en-US" u="sng" dirty="0"/>
              <a:t>State of food insecurity </a:t>
            </a:r>
            <a:r>
              <a:rPr lang="en-US" dirty="0"/>
              <a:t>and malnutrition</a:t>
            </a:r>
          </a:p>
          <a:p>
            <a:pPr marL="571500" indent="-571500">
              <a:buFont typeface="+mj-lt"/>
              <a:buAutoNum type="romanUcPeriod"/>
            </a:pPr>
            <a:r>
              <a:rPr lang="en-US" dirty="0"/>
              <a:t>Overview of </a:t>
            </a:r>
            <a:r>
              <a:rPr lang="en-US" u="sng" dirty="0"/>
              <a:t>Human Rights to adequate food</a:t>
            </a:r>
          </a:p>
          <a:p>
            <a:pPr marL="571500" indent="-571500">
              <a:buFont typeface="+mj-lt"/>
              <a:buAutoNum type="romanUcPeriod"/>
            </a:pPr>
            <a:r>
              <a:rPr lang="en-US" u="sng" dirty="0"/>
              <a:t>Thinking critically </a:t>
            </a:r>
            <a:r>
              <a:rPr lang="en-US" dirty="0"/>
              <a:t>about today’s food system governance</a:t>
            </a:r>
          </a:p>
          <a:p>
            <a:pPr marL="571500" indent="-571500">
              <a:buFont typeface="+mj-lt"/>
              <a:buAutoNum type="romanUcPeriod"/>
            </a:pPr>
            <a:r>
              <a:rPr lang="en-US" dirty="0"/>
              <a:t>Challenges arising from </a:t>
            </a:r>
            <a:r>
              <a:rPr lang="en-US" u="sng" dirty="0"/>
              <a:t>climate change</a:t>
            </a:r>
          </a:p>
          <a:p>
            <a:pPr marL="571500" indent="-571500">
              <a:buFont typeface="+mj-lt"/>
              <a:buAutoNum type="romanUcPeriod"/>
            </a:pPr>
            <a:r>
              <a:rPr lang="en-US" dirty="0"/>
              <a:t>Taking </a:t>
            </a:r>
            <a:r>
              <a:rPr lang="en-US" u="sng" dirty="0"/>
              <a:t>global action for future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89327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effectLst>
                  <a:outerShdw blurRad="50800" dist="39000" dir="5460000" algn="tl">
                    <a:srgbClr val="000000">
                      <a:alpha val="38000"/>
                    </a:srgbClr>
                  </a:outerShdw>
                </a:effectLst>
              </a:rPr>
              <a:t>III. Critical thinking about today’s food systems challenges</a:t>
            </a:r>
          </a:p>
        </p:txBody>
      </p:sp>
      <p:sp>
        <p:nvSpPr>
          <p:cNvPr id="3" name="Content Placeholder 2"/>
          <p:cNvSpPr>
            <a:spLocks noGrp="1"/>
          </p:cNvSpPr>
          <p:nvPr>
            <p:ph idx="1"/>
          </p:nvPr>
        </p:nvSpPr>
        <p:spPr/>
        <p:txBody>
          <a:bodyPr>
            <a:normAutofit/>
          </a:bodyPr>
          <a:lstStyle/>
          <a:p>
            <a:r>
              <a:rPr lang="en-US" u="sng" dirty="0"/>
              <a:t>1. Growing inequality and poverty </a:t>
            </a:r>
            <a:r>
              <a:rPr lang="en-US" dirty="0"/>
              <a:t>in rural areas and peripheries of cities</a:t>
            </a:r>
          </a:p>
          <a:p>
            <a:r>
              <a:rPr lang="en-US" u="sng" dirty="0"/>
              <a:t>2. Increased migration and IDPs</a:t>
            </a:r>
          </a:p>
          <a:p>
            <a:r>
              <a:rPr lang="en-US" dirty="0"/>
              <a:t>3. Hunger and malnutrition are increasing even </a:t>
            </a:r>
            <a:r>
              <a:rPr lang="en-US" u="sng" dirty="0"/>
              <a:t>affluent societies </a:t>
            </a:r>
            <a:r>
              <a:rPr lang="en-US" dirty="0"/>
              <a:t>as by product of neo-liberal global capitalism </a:t>
            </a:r>
          </a:p>
          <a:p>
            <a:r>
              <a:rPr lang="en-US" dirty="0"/>
              <a:t>4. </a:t>
            </a:r>
            <a:r>
              <a:rPr lang="en-US" u="sng" dirty="0"/>
              <a:t>Climate change </a:t>
            </a:r>
          </a:p>
          <a:p>
            <a:r>
              <a:rPr lang="en-US" dirty="0"/>
              <a:t>5. Commodification of agriculture</a:t>
            </a:r>
          </a:p>
          <a:p>
            <a:endParaRPr lang="en-US" dirty="0"/>
          </a:p>
          <a:p>
            <a:endParaRPr lang="en-US" dirty="0"/>
          </a:p>
          <a:p>
            <a:endParaRPr lang="en-US" dirty="0"/>
          </a:p>
        </p:txBody>
      </p:sp>
    </p:spTree>
    <p:extLst>
      <p:ext uri="{BB962C8B-B14F-4D97-AF65-F5344CB8AC3E}">
        <p14:creationId xmlns:p14="http://schemas.microsoft.com/office/powerpoint/2010/main" val="2049050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dirty="0">
                <a:ln w="11430"/>
                <a:effectLst>
                  <a:outerShdw blurRad="50800" dist="39000" dir="5460000" algn="tl">
                    <a:srgbClr val="000000">
                      <a:alpha val="38000"/>
                    </a:srgbClr>
                  </a:outerShdw>
                </a:effectLst>
              </a:rPr>
              <a:t>5. Commodification of agriculture:  </a:t>
            </a:r>
            <a:br>
              <a:rPr lang="en-US" sz="3200" dirty="0">
                <a:ln w="11430"/>
                <a:effectLst>
                  <a:outerShdw blurRad="50800" dist="39000" dir="5460000" algn="tl">
                    <a:srgbClr val="000000">
                      <a:alpha val="38000"/>
                    </a:srgbClr>
                  </a:outerShdw>
                </a:effectLst>
              </a:rPr>
            </a:br>
            <a:r>
              <a:rPr lang="en-US" sz="3200" dirty="0">
                <a:ln w="11430"/>
                <a:effectLst>
                  <a:outerShdw blurRad="50800" dist="39000" dir="5460000" algn="tl">
                    <a:srgbClr val="000000">
                      <a:alpha val="38000"/>
                    </a:srgbClr>
                  </a:outerShdw>
                </a:effectLst>
              </a:rPr>
              <a:t>Trade agreements, neoliberal economic policies</a:t>
            </a:r>
          </a:p>
        </p:txBody>
      </p:sp>
      <p:sp>
        <p:nvSpPr>
          <p:cNvPr id="3" name="Content Placeholder 2"/>
          <p:cNvSpPr>
            <a:spLocks noGrp="1"/>
          </p:cNvSpPr>
          <p:nvPr>
            <p:ph idx="1"/>
          </p:nvPr>
        </p:nvSpPr>
        <p:spPr/>
        <p:txBody>
          <a:bodyPr>
            <a:normAutofit fontScale="92500" lnSpcReduction="20000"/>
          </a:bodyPr>
          <a:lstStyle/>
          <a:p>
            <a:r>
              <a:rPr lang="en-US" dirty="0"/>
              <a:t>Rise in cheap monoculture, export oriented agriculture</a:t>
            </a:r>
          </a:p>
          <a:p>
            <a:r>
              <a:rPr lang="en-US" dirty="0"/>
              <a:t>Loss of biodiversity, unhealthy earth </a:t>
            </a:r>
          </a:p>
          <a:p>
            <a:r>
              <a:rPr lang="en-US" dirty="0"/>
              <a:t>Highly processed, low nutrients food that causes Non communicable diseases </a:t>
            </a:r>
          </a:p>
          <a:p>
            <a:r>
              <a:rPr lang="en-US" dirty="0"/>
              <a:t>Use of excessive pesticides, agro chemicals</a:t>
            </a:r>
          </a:p>
          <a:p>
            <a:r>
              <a:rPr lang="en-US" dirty="0"/>
              <a:t>Productive resources are under threat </a:t>
            </a:r>
          </a:p>
          <a:p>
            <a:r>
              <a:rPr lang="en-US" dirty="0"/>
              <a:t> Consolidation of land</a:t>
            </a:r>
          </a:p>
          <a:p>
            <a:r>
              <a:rPr lang="en-US" dirty="0"/>
              <a:t>Farmers are losing seeds to big companies </a:t>
            </a:r>
          </a:p>
          <a:p>
            <a:pPr marL="0" indent="0">
              <a:buNone/>
            </a:pPr>
            <a:r>
              <a:rPr lang="en-US" dirty="0"/>
              <a:t> </a:t>
            </a:r>
          </a:p>
        </p:txBody>
      </p:sp>
    </p:spTree>
    <p:extLst>
      <p:ext uri="{BB962C8B-B14F-4D97-AF65-F5344CB8AC3E}">
        <p14:creationId xmlns:p14="http://schemas.microsoft.com/office/powerpoint/2010/main" val="1630856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3799"/>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sz="4000" b="1" dirty="0">
                <a:ln w="11430"/>
                <a:solidFill>
                  <a:srgbClr val="000000"/>
                </a:solidFill>
                <a:effectLst>
                  <a:outerShdw blurRad="80000" dist="40000" dir="5040000" algn="tl">
                    <a:srgbClr val="000000">
                      <a:alpha val="30000"/>
                    </a:srgbClr>
                  </a:outerShdw>
                </a:effectLst>
              </a:rPr>
              <a:t>Who controls the food system?</a:t>
            </a:r>
          </a:p>
        </p:txBody>
      </p:sp>
      <p:sp>
        <p:nvSpPr>
          <p:cNvPr id="3" name="Content Placeholder 2"/>
          <p:cNvSpPr>
            <a:spLocks noGrp="1"/>
          </p:cNvSpPr>
          <p:nvPr>
            <p:ph idx="1"/>
          </p:nvPr>
        </p:nvSpPr>
        <p:spPr>
          <a:xfrm>
            <a:off x="457200" y="833800"/>
            <a:ext cx="8229600" cy="5292364"/>
          </a:xfrm>
        </p:spPr>
        <p:txBody>
          <a:bodyPr/>
          <a:lstStyle/>
          <a:p>
            <a:r>
              <a:rPr lang="en-US" b="1" u="sng" dirty="0">
                <a:solidFill>
                  <a:srgbClr val="000000"/>
                </a:solidFill>
              </a:rPr>
              <a:t>The 10 controls the whole system</a:t>
            </a:r>
            <a:r>
              <a:rPr lang="en-US" b="1" dirty="0">
                <a:solidFill>
                  <a:srgbClr val="000000"/>
                </a:solidFill>
              </a:rPr>
              <a:t>: Oligopoly</a:t>
            </a:r>
          </a:p>
          <a:p>
            <a:pPr lvl="1"/>
            <a:r>
              <a:rPr lang="en-US" b="1" dirty="0">
                <a:solidFill>
                  <a:schemeClr val="tx1"/>
                </a:solidFill>
              </a:rPr>
              <a:t>4 companies produce 60 % of the world seeds</a:t>
            </a:r>
          </a:p>
          <a:p>
            <a:pPr lvl="1"/>
            <a:r>
              <a:rPr lang="en-US" b="1" dirty="0">
                <a:solidFill>
                  <a:schemeClr val="tx1"/>
                </a:solidFill>
              </a:rPr>
              <a:t>4 firms account 97% of poultry genetics R &amp; D</a:t>
            </a:r>
          </a:p>
          <a:p>
            <a:pPr lvl="1"/>
            <a:r>
              <a:rPr lang="en-US" b="1" dirty="0">
                <a:solidFill>
                  <a:schemeClr val="tx1"/>
                </a:solidFill>
              </a:rPr>
              <a:t>4 produce more than 60 % of the agrochemical that farmers use</a:t>
            </a:r>
          </a:p>
          <a:p>
            <a:r>
              <a:rPr lang="en-US" b="1" dirty="0">
                <a:solidFill>
                  <a:schemeClr val="tx1"/>
                </a:solidFill>
              </a:rPr>
              <a:t>7 billion consumers and 1.5 billion food producers, no more than 500 companies control 70 %  of food choice. ( Oxfam rep Behind the brands) </a:t>
            </a:r>
          </a:p>
          <a:p>
            <a:pPr marL="457200" lvl="1" indent="0">
              <a:buNone/>
            </a:pPr>
            <a:endParaRPr lang="en-US" dirty="0">
              <a:solidFill>
                <a:srgbClr val="FF0000"/>
              </a:solidFill>
            </a:endParaRPr>
          </a:p>
          <a:p>
            <a:pPr marL="0" indent="0">
              <a:buNone/>
            </a:pPr>
            <a:endParaRPr lang="en-US" dirty="0">
              <a:solidFill>
                <a:srgbClr val="FF0000"/>
              </a:solidFill>
            </a:endParaRPr>
          </a:p>
        </p:txBody>
      </p:sp>
      <p:pic>
        <p:nvPicPr>
          <p:cNvPr id="4" name="Picture 3"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93" y="3322370"/>
            <a:ext cx="6979075" cy="3535630"/>
          </a:xfrm>
          <a:prstGeom prst="rect">
            <a:avLst/>
          </a:prstGeom>
        </p:spPr>
      </p:pic>
    </p:spTree>
    <p:extLst>
      <p:ext uri="{BB962C8B-B14F-4D97-AF65-F5344CB8AC3E}">
        <p14:creationId xmlns:p14="http://schemas.microsoft.com/office/powerpoint/2010/main" val="2508456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DDMPsoaXgAIcvNB.jpg-large.jpeg"/>
          <p:cNvPicPr>
            <a:picLocks noGrp="1" noChangeAspect="1"/>
          </p:cNvPicPr>
          <p:nvPr>
            <p:ph idx="1"/>
          </p:nvPr>
        </p:nvPicPr>
        <p:blipFill rotWithShape="1">
          <a:blip r:embed="rId2">
            <a:extLst>
              <a:ext uri="{28A0092B-C50C-407E-A947-70E740481C1C}">
                <a14:useLocalDpi xmlns:a14="http://schemas.microsoft.com/office/drawing/2010/main" val="0"/>
              </a:ext>
            </a:extLst>
          </a:blip>
          <a:srcRect t="-696" b="-284"/>
          <a:stretch/>
        </p:blipFill>
        <p:spPr>
          <a:xfrm>
            <a:off x="457200" y="1255665"/>
            <a:ext cx="8229600" cy="5193887"/>
          </a:xfrm>
        </p:spPr>
      </p:pic>
    </p:spTree>
    <p:extLst>
      <p:ext uri="{BB962C8B-B14F-4D97-AF65-F5344CB8AC3E}">
        <p14:creationId xmlns:p14="http://schemas.microsoft.com/office/powerpoint/2010/main" val="3628298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Abusing agriculture &amp; food chain workers for cheap food</a:t>
            </a:r>
          </a:p>
        </p:txBody>
      </p:sp>
      <p:pic>
        <p:nvPicPr>
          <p:cNvPr id="4" name="Content Placeholder 3" descr="images.jpeg"/>
          <p:cNvPicPr>
            <a:picLocks noGrp="1" noChangeAspect="1"/>
          </p:cNvPicPr>
          <p:nvPr>
            <p:ph idx="1"/>
          </p:nvPr>
        </p:nvPicPr>
        <p:blipFill>
          <a:blip r:embed="rId2">
            <a:extLst>
              <a:ext uri="{28A0092B-C50C-407E-A947-70E740481C1C}">
                <a14:useLocalDpi xmlns:a14="http://schemas.microsoft.com/office/drawing/2010/main" val="0"/>
              </a:ext>
            </a:extLst>
          </a:blip>
          <a:srcRect l="5395" r="5395"/>
          <a:stretch>
            <a:fillRect/>
          </a:stretch>
        </p:blipFill>
        <p:spPr/>
      </p:pic>
    </p:spTree>
    <p:extLst>
      <p:ext uri="{BB962C8B-B14F-4D97-AF65-F5344CB8AC3E}">
        <p14:creationId xmlns:p14="http://schemas.microsoft.com/office/powerpoint/2010/main" val="2394376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Technological innovations? </a:t>
            </a:r>
          </a:p>
        </p:txBody>
      </p:sp>
      <p:sp>
        <p:nvSpPr>
          <p:cNvPr id="3" name="Content Placeholder 2"/>
          <p:cNvSpPr>
            <a:spLocks noGrp="1"/>
          </p:cNvSpPr>
          <p:nvPr>
            <p:ph idx="1"/>
          </p:nvPr>
        </p:nvSpPr>
        <p:spPr/>
        <p:txBody>
          <a:bodyPr/>
          <a:lstStyle/>
          <a:p>
            <a:r>
              <a:rPr lang="en-US" dirty="0"/>
              <a:t>Biotechnology</a:t>
            </a:r>
          </a:p>
          <a:p>
            <a:r>
              <a:rPr lang="en-US" dirty="0"/>
              <a:t>Robots</a:t>
            </a:r>
          </a:p>
          <a:p>
            <a:endParaRPr lang="en-US" dirty="0"/>
          </a:p>
          <a:p>
            <a:endParaRPr lang="en-US" dirty="0"/>
          </a:p>
          <a:p>
            <a:endParaRPr lang="en-US" dirty="0"/>
          </a:p>
        </p:txBody>
      </p:sp>
      <p:pic>
        <p:nvPicPr>
          <p:cNvPr id="4" name="Picture 3" descr="download-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102" y="2709385"/>
            <a:ext cx="5257800" cy="2628900"/>
          </a:xfrm>
          <a:prstGeom prst="rect">
            <a:avLst/>
          </a:prstGeom>
        </p:spPr>
      </p:pic>
    </p:spTree>
    <p:extLst>
      <p:ext uri="{BB962C8B-B14F-4D97-AF65-F5344CB8AC3E}">
        <p14:creationId xmlns:p14="http://schemas.microsoft.com/office/powerpoint/2010/main" val="2970750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chemeClr val="bg2">
                    <a:lumMod val="50000"/>
                  </a:schemeClr>
                </a:solidFill>
              </a:rPr>
              <a:t>Wealth &amp; Hunger increasing</a:t>
            </a:r>
          </a:p>
        </p:txBody>
      </p:sp>
      <p:pic>
        <p:nvPicPr>
          <p:cNvPr id="5" name="Content Placeholder 4" descr="2015-05-26-1432670421-8305026-billionairewealth-thumb.jpg"/>
          <p:cNvPicPr>
            <a:picLocks noGrp="1" noChangeAspect="1"/>
          </p:cNvPicPr>
          <p:nvPr>
            <p:ph idx="1"/>
          </p:nvPr>
        </p:nvPicPr>
        <p:blipFill>
          <a:blip r:embed="rId2">
            <a:extLst>
              <a:ext uri="{28A0092B-C50C-407E-A947-70E740481C1C}">
                <a14:useLocalDpi xmlns:a14="http://schemas.microsoft.com/office/drawing/2010/main" val="0"/>
              </a:ext>
            </a:extLst>
          </a:blip>
          <a:srcRect t="12049" b="12049"/>
          <a:stretch>
            <a:fillRect/>
          </a:stretch>
        </p:blipFill>
        <p:spPr/>
      </p:pic>
    </p:spTree>
    <p:extLst>
      <p:ext uri="{BB962C8B-B14F-4D97-AF65-F5344CB8AC3E}">
        <p14:creationId xmlns:p14="http://schemas.microsoft.com/office/powerpoint/2010/main" val="2101183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142"/>
            <a:ext cx="8229600" cy="1783615"/>
          </a:xfrm>
        </p:spPr>
        <p:txBody>
          <a:bodyPr>
            <a:noAutofit/>
          </a:bodyPr>
          <a:lstStyle/>
          <a:p>
            <a:pPr algn="l"/>
            <a:r>
              <a:rPr lang="en-US" sz="2800" dirty="0"/>
              <a:t>1. Top 1% is benefitting from unsustainable practices, while more suffering, experiencing poverty and hunger  </a:t>
            </a:r>
            <a:br>
              <a:rPr lang="en-US" sz="2800" dirty="0"/>
            </a:br>
            <a:r>
              <a:rPr lang="en-US" sz="2800" dirty="0"/>
              <a:t>2. Inequality among countries 25% greater because of climate change</a:t>
            </a:r>
            <a:br>
              <a:rPr lang="en-US" sz="2000" dirty="0"/>
            </a:br>
            <a:br>
              <a:rPr lang="en-US" sz="2000" dirty="0"/>
            </a:br>
            <a:endParaRPr lang="en-US" sz="2000" dirty="0"/>
          </a:p>
        </p:txBody>
      </p:sp>
      <p:pic>
        <p:nvPicPr>
          <p:cNvPr id="4" name="Content Placeholder 3" descr="agenda-promojpgcropdisplay_0.jpg"/>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457200" y="2839515"/>
            <a:ext cx="8229600" cy="4020566"/>
          </a:xfrm>
        </p:spPr>
      </p:pic>
    </p:spTree>
    <p:extLst>
      <p:ext uri="{BB962C8B-B14F-4D97-AF65-F5344CB8AC3E}">
        <p14:creationId xmlns:p14="http://schemas.microsoft.com/office/powerpoint/2010/main" val="3994708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r>
              <a:rPr lang="en-US" sz="4800" b="1" dirty="0">
                <a:ln w="11430"/>
                <a:solidFill>
                  <a:srgbClr val="000000"/>
                </a:solidFill>
                <a:effectLst>
                  <a:outerShdw blurRad="80000" dist="40000" dir="5040000" algn="tl">
                    <a:srgbClr val="000000">
                      <a:alpha val="30000"/>
                    </a:srgbClr>
                  </a:outerShdw>
                </a:effectLst>
              </a:rPr>
              <a:t>Transformation of food systems Supermarket adventure:</a:t>
            </a:r>
            <a:br>
              <a:rPr lang="en-US" sz="4800" b="1" dirty="0">
                <a:ln w="11430"/>
                <a:solidFill>
                  <a:srgbClr val="000000"/>
                </a:solidFill>
                <a:effectLst>
                  <a:outerShdw blurRad="80000" dist="40000" dir="5040000" algn="tl">
                    <a:srgbClr val="000000">
                      <a:alpha val="30000"/>
                    </a:srgbClr>
                  </a:outerShdw>
                </a:effectLst>
              </a:rPr>
            </a:br>
            <a:endParaRPr lang="en-US" sz="4800" b="1" dirty="0">
              <a:ln w="11430"/>
              <a:solidFill>
                <a:srgbClr val="000000"/>
              </a:solidFill>
              <a:effectLst>
                <a:outerShdw blurRad="80000" dist="40000" dir="5040000" algn="tl">
                  <a:srgbClr val="000000">
                    <a:alpha val="30000"/>
                  </a:srgbClr>
                </a:outerShdw>
              </a:effectLst>
            </a:endParaRPr>
          </a:p>
        </p:txBody>
      </p:sp>
      <p:pic>
        <p:nvPicPr>
          <p:cNvPr id="8" name="Content Placeholder 7" descr="800px-Planking_in_supermarket.jpg"/>
          <p:cNvPicPr>
            <a:picLocks noGrp="1" noChangeAspect="1"/>
          </p:cNvPicPr>
          <p:nvPr>
            <p:ph idx="1"/>
          </p:nvPr>
        </p:nvPicPr>
        <p:blipFill>
          <a:blip r:embed="rId2">
            <a:extLst>
              <a:ext uri="{28A0092B-C50C-407E-A947-70E740481C1C}">
                <a14:useLocalDpi xmlns:a14="http://schemas.microsoft.com/office/drawing/2010/main" val="0"/>
              </a:ext>
            </a:extLst>
          </a:blip>
          <a:srcRect t="11541" b="11541"/>
          <a:stretch>
            <a:fillRect/>
          </a:stretch>
        </p:blipFill>
        <p:spPr/>
      </p:pic>
      <p:sp>
        <p:nvSpPr>
          <p:cNvPr id="2" name="Rectangle 1"/>
          <p:cNvSpPr/>
          <p:nvPr/>
        </p:nvSpPr>
        <p:spPr>
          <a:xfrm>
            <a:off x="1210832" y="1600201"/>
            <a:ext cx="6969670" cy="954107"/>
          </a:xfrm>
          <a:prstGeom prst="rect">
            <a:avLst/>
          </a:prstGeom>
        </p:spPr>
        <p:txBody>
          <a:bodyPr wrap="square">
            <a:spAutoFit/>
          </a:bodyPr>
          <a:lstStyle/>
          <a:p>
            <a:pPr marL="304800" lvl="0" indent="-304800">
              <a:spcBef>
                <a:spcPts val="600"/>
              </a:spcBef>
              <a:buClr>
                <a:srgbClr val="BFBFBF"/>
              </a:buClr>
              <a:buSzPct val="100000"/>
              <a:buFont typeface="Arial"/>
              <a:buChar char="•"/>
              <a:defRPr sz="1800"/>
            </a:pPr>
            <a:r>
              <a:rPr lang="en-US" sz="2800" b="1" dirty="0">
                <a:solidFill>
                  <a:srgbClr val="FFFF00"/>
                </a:solidFill>
              </a:rPr>
              <a:t>Problem of Excess and </a:t>
            </a:r>
            <a:r>
              <a:rPr lang="en-US" sz="2800" b="1" dirty="0" err="1">
                <a:solidFill>
                  <a:srgbClr val="FFFF00"/>
                </a:solidFill>
              </a:rPr>
              <a:t>supermarketization</a:t>
            </a:r>
            <a:r>
              <a:rPr lang="en-US" sz="2800" b="1" dirty="0">
                <a:solidFill>
                  <a:srgbClr val="FFFF00"/>
                </a:solidFill>
              </a:rPr>
              <a:t> of our food system</a:t>
            </a:r>
          </a:p>
        </p:txBody>
      </p:sp>
    </p:spTree>
    <p:extLst>
      <p:ext uri="{BB962C8B-B14F-4D97-AF65-F5344CB8AC3E}">
        <p14:creationId xmlns:p14="http://schemas.microsoft.com/office/powerpoint/2010/main" val="2631670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3600" b="1" dirty="0">
                <a:ln w="11430"/>
                <a:solidFill>
                  <a:srgbClr val="000000"/>
                </a:solidFill>
                <a:effectLst>
                  <a:outerShdw blurRad="80000" dist="40000" dir="5040000" algn="tl">
                    <a:srgbClr val="000000">
                      <a:alpha val="30000"/>
                    </a:srgbClr>
                  </a:outerShdw>
                </a:effectLst>
              </a:rPr>
              <a:t>More people suffers from eating too much food than too little</a:t>
            </a:r>
          </a:p>
        </p:txBody>
      </p:sp>
      <p:sp>
        <p:nvSpPr>
          <p:cNvPr id="3" name="Content Placeholder 2"/>
          <p:cNvSpPr>
            <a:spLocks noGrp="1"/>
          </p:cNvSpPr>
          <p:nvPr>
            <p:ph sz="half" idx="1"/>
          </p:nvPr>
        </p:nvSpPr>
        <p:spPr>
          <a:xfrm>
            <a:off x="5510819" y="1417637"/>
            <a:ext cx="3633181" cy="4633065"/>
          </a:xfrm>
        </p:spPr>
        <p:txBody>
          <a:bodyPr>
            <a:normAutofit/>
          </a:bodyPr>
          <a:lstStyle/>
          <a:p>
            <a:pPr marL="304800" lvl="0" indent="-304800">
              <a:spcBef>
                <a:spcPts val="600"/>
              </a:spcBef>
              <a:buClr>
                <a:srgbClr val="BFBFBF"/>
              </a:buClr>
              <a:buSzPct val="100000"/>
              <a:buFont typeface="Arial"/>
              <a:buChar char="•"/>
              <a:defRPr sz="1800"/>
            </a:pPr>
            <a:r>
              <a:rPr lang="en-US" sz="2400" dirty="0">
                <a:solidFill>
                  <a:srgbClr val="000000"/>
                </a:solidFill>
              </a:rPr>
              <a:t>1.5bn are overweight, 700 m. obese;</a:t>
            </a:r>
          </a:p>
          <a:p>
            <a:pPr marL="304800" lvl="0" indent="-304800">
              <a:spcBef>
                <a:spcPts val="600"/>
              </a:spcBef>
              <a:buClr>
                <a:srgbClr val="BFBFBF"/>
              </a:buClr>
              <a:buSzPct val="100000"/>
              <a:buFont typeface="Arial"/>
              <a:buChar char="•"/>
              <a:defRPr sz="1800"/>
            </a:pPr>
            <a:r>
              <a:rPr lang="en-US" sz="2400" dirty="0">
                <a:solidFill>
                  <a:srgbClr val="000000"/>
                </a:solidFill>
              </a:rPr>
              <a:t>300m suffer from Diabetes Type 2 </a:t>
            </a:r>
          </a:p>
          <a:p>
            <a:r>
              <a:rPr lang="en-US" sz="2400" dirty="0">
                <a:solidFill>
                  <a:srgbClr val="000000"/>
                </a:solidFill>
              </a:rPr>
              <a:t>Obesity: 30% the US</a:t>
            </a:r>
          </a:p>
          <a:p>
            <a:r>
              <a:rPr lang="en-US" sz="2400" dirty="0">
                <a:solidFill>
                  <a:srgbClr val="000000"/>
                </a:solidFill>
              </a:rPr>
              <a:t>Poor pays more, eat unhealthy food. </a:t>
            </a:r>
          </a:p>
          <a:p>
            <a:endParaRPr lang="en-US" sz="2400" dirty="0">
              <a:solidFill>
                <a:srgbClr val="FF0000"/>
              </a:solidFill>
            </a:endParaRPr>
          </a:p>
          <a:p>
            <a:endParaRPr lang="en-US" sz="2400" dirty="0"/>
          </a:p>
        </p:txBody>
      </p:sp>
      <p:pic>
        <p:nvPicPr>
          <p:cNvPr id="6" name="Content Placeholder 5" descr="color-obesity-famine.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501" r="-101"/>
          <a:stretch/>
        </p:blipFill>
        <p:spPr>
          <a:xfrm>
            <a:off x="0" y="1600200"/>
            <a:ext cx="5524500" cy="4525963"/>
          </a:xfrm>
          <a:prstGeom prst="rect">
            <a:avLst/>
          </a:prstGeom>
        </p:spPr>
      </p:pic>
    </p:spTree>
    <p:extLst>
      <p:ext uri="{BB962C8B-B14F-4D97-AF65-F5344CB8AC3E}">
        <p14:creationId xmlns:p14="http://schemas.microsoft.com/office/powerpoint/2010/main" val="1222615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513" y="1"/>
            <a:ext cx="7612063" cy="1600200"/>
          </a:xfrm>
        </p:spPr>
        <p:txBody>
          <a:bodyPr>
            <a:normAutofit fontScale="90000"/>
          </a:bodyPr>
          <a:lstStyle/>
          <a:p>
            <a:pPr algn="ctr"/>
            <a:r>
              <a:rPr lang="en-US" sz="3100" b="1" dirty="0"/>
              <a:t>I. State of food insecurity</a:t>
            </a:r>
            <a:br>
              <a:rPr lang="en-US" sz="3100" b="1" dirty="0"/>
            </a:br>
            <a:r>
              <a:rPr lang="en-US" sz="3100" b="1" dirty="0"/>
              <a:t>In 2015, 777m. In 2017 815mil. In 2018,  821 m </a:t>
            </a:r>
            <a:br>
              <a:rPr lang="en-US" sz="3100" b="1" dirty="0"/>
            </a:br>
            <a:r>
              <a:rPr lang="en-US" sz="3100" b="1" dirty="0"/>
              <a:t>11% increase of hunger</a:t>
            </a:r>
            <a:br>
              <a:rPr lang="en-US" sz="3100" b="1" dirty="0"/>
            </a:br>
            <a:r>
              <a:rPr lang="en-US" sz="3100" b="1" dirty="0"/>
              <a:t>1,5 m. children risk of death</a:t>
            </a:r>
          </a:p>
        </p:txBody>
      </p:sp>
      <p:pic>
        <p:nvPicPr>
          <p:cNvPr id="5" name="Content Placeholder 4" descr="hunger.jpg"/>
          <p:cNvPicPr>
            <a:picLocks noGrp="1" noChangeAspect="1"/>
          </p:cNvPicPr>
          <p:nvPr>
            <p:ph idx="1"/>
          </p:nvPr>
        </p:nvPicPr>
        <p:blipFill>
          <a:blip r:embed="rId2">
            <a:extLst>
              <a:ext uri="{28A0092B-C50C-407E-A947-70E740481C1C}">
                <a14:useLocalDpi xmlns:a14="http://schemas.microsoft.com/office/drawing/2010/main" val="0"/>
              </a:ext>
            </a:extLst>
          </a:blip>
          <a:srcRect t="11538" b="11538"/>
          <a:stretch>
            <a:fillRect/>
          </a:stretch>
        </p:blipFill>
        <p:spPr/>
      </p:pic>
    </p:spTree>
    <p:extLst>
      <p:ext uri="{BB962C8B-B14F-4D97-AF65-F5344CB8AC3E}">
        <p14:creationId xmlns:p14="http://schemas.microsoft.com/office/powerpoint/2010/main" val="3600605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14125" y="1655485"/>
            <a:ext cx="5335575" cy="4961651"/>
            <a:chOff x="184334" y="1655476"/>
            <a:chExt cx="5335575" cy="4961651"/>
          </a:xfrm>
        </p:grpSpPr>
        <p:sp>
          <p:nvSpPr>
            <p:cNvPr id="19" name="Oval 18"/>
            <p:cNvSpPr/>
            <p:nvPr/>
          </p:nvSpPr>
          <p:spPr>
            <a:xfrm>
              <a:off x="1024491" y="1655476"/>
              <a:ext cx="4495418" cy="4376702"/>
            </a:xfrm>
            <a:prstGeom prst="ellipse">
              <a:avLst/>
            </a:prstGeom>
            <a:solidFill>
              <a:schemeClr val="accent4">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a:solidFill>
                  <a:srgbClr val="000000"/>
                </a:solidFill>
                <a:latin typeface="Calibri"/>
              </a:endParaRPr>
            </a:p>
          </p:txBody>
        </p:sp>
        <p:sp>
          <p:nvSpPr>
            <p:cNvPr id="21" name="TextBox 20"/>
            <p:cNvSpPr txBox="1"/>
            <p:nvPr/>
          </p:nvSpPr>
          <p:spPr>
            <a:xfrm>
              <a:off x="1192575" y="3022036"/>
              <a:ext cx="2397618" cy="1384995"/>
            </a:xfrm>
            <a:prstGeom prst="rect">
              <a:avLst/>
            </a:prstGeom>
            <a:noFill/>
          </p:spPr>
          <p:txBody>
            <a:bodyPr wrap="square" rtlCol="0">
              <a:spAutoFit/>
            </a:bodyPr>
            <a:lstStyle/>
            <a:p>
              <a:pPr>
                <a:buFontTx/>
                <a:buNone/>
              </a:pPr>
              <a:r>
                <a:rPr lang="en-US" sz="2800" dirty="0">
                  <a:solidFill>
                    <a:srgbClr val="FFFF00"/>
                  </a:solidFill>
                  <a:latin typeface="Avenir Book" charset="0"/>
                  <a:ea typeface="Avenir Book" charset="0"/>
                  <a:cs typeface="Avenir Book" charset="0"/>
                </a:rPr>
                <a:t>Overweight or Obese</a:t>
              </a:r>
            </a:p>
            <a:p>
              <a:pPr>
                <a:buFontTx/>
                <a:buNone/>
              </a:pPr>
              <a:r>
                <a:rPr lang="en-US" sz="2800" dirty="0">
                  <a:solidFill>
                    <a:srgbClr val="FFFF00"/>
                  </a:solidFill>
                  <a:latin typeface="Avenir Book" charset="0"/>
                  <a:ea typeface="Avenir Book" charset="0"/>
                  <a:cs typeface="Avenir Book" charset="0"/>
                </a:rPr>
                <a:t>1.9 1nillion</a:t>
              </a:r>
            </a:p>
          </p:txBody>
        </p:sp>
        <p:sp>
          <p:nvSpPr>
            <p:cNvPr id="22" name="TextBox 21"/>
            <p:cNvSpPr txBox="1"/>
            <p:nvPr/>
          </p:nvSpPr>
          <p:spPr>
            <a:xfrm>
              <a:off x="184334" y="5786130"/>
              <a:ext cx="1385187" cy="830997"/>
            </a:xfrm>
            <a:prstGeom prst="rect">
              <a:avLst/>
            </a:prstGeom>
            <a:noFill/>
          </p:spPr>
          <p:txBody>
            <a:bodyPr wrap="square" rtlCol="0">
              <a:spAutoFit/>
            </a:bodyPr>
            <a:lstStyle>
              <a:defPPr>
                <a:defRPr lang="en-US"/>
              </a:defPPr>
              <a:lvl1pPr algn="ctr">
                <a:defRPr sz="2800">
                  <a:solidFill>
                    <a:schemeClr val="bg1"/>
                  </a:solidFill>
                  <a:latin typeface="Avenir Book" charset="0"/>
                  <a:ea typeface="Avenir Book" charset="0"/>
                  <a:cs typeface="Avenir Book" charset="0"/>
                </a:defRPr>
              </a:lvl1pPr>
            </a:lstStyle>
            <a:p>
              <a:pPr>
                <a:buFontTx/>
                <a:buNone/>
              </a:pPr>
              <a:r>
                <a:rPr lang="en-US" sz="2400" dirty="0">
                  <a:solidFill>
                    <a:prstClr val="white"/>
                  </a:solidFill>
                </a:rPr>
                <a:t>1.9 billion</a:t>
              </a:r>
            </a:p>
          </p:txBody>
        </p:sp>
        <p:cxnSp>
          <p:nvCxnSpPr>
            <p:cNvPr id="23" name="Straight Arrow Connector 22"/>
            <p:cNvCxnSpPr/>
            <p:nvPr/>
          </p:nvCxnSpPr>
          <p:spPr>
            <a:xfrm flipV="1">
              <a:off x="732182" y="4985328"/>
              <a:ext cx="584616" cy="699348"/>
            </a:xfrm>
            <a:prstGeom prst="straightConnector1">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5125872" y="1655480"/>
            <a:ext cx="2371961" cy="1262910"/>
          </a:xfrm>
          <a:prstGeom prst="rect">
            <a:avLst/>
          </a:prstGeom>
          <a:noFill/>
        </p:spPr>
        <p:txBody>
          <a:bodyPr wrap="square" rtlCol="0">
            <a:spAutoFit/>
          </a:bodyPr>
          <a:lstStyle/>
          <a:p>
            <a:pPr algn="ctr">
              <a:lnSpc>
                <a:spcPct val="90000"/>
              </a:lnSpc>
              <a:buFontTx/>
              <a:buNone/>
            </a:pPr>
            <a:r>
              <a:rPr lang="en-US" sz="2800" dirty="0">
                <a:solidFill>
                  <a:prstClr val="black"/>
                </a:solidFill>
                <a:latin typeface="Avenir Book" charset="0"/>
                <a:ea typeface="Avenir Book" charset="0"/>
                <a:cs typeface="Avenir Book" charset="0"/>
              </a:rPr>
              <a:t>Deficient in vitamins or minerals</a:t>
            </a:r>
          </a:p>
        </p:txBody>
      </p:sp>
      <p:sp>
        <p:nvSpPr>
          <p:cNvPr id="12" name="TextBox 11"/>
          <p:cNvSpPr txBox="1"/>
          <p:nvPr/>
        </p:nvSpPr>
        <p:spPr>
          <a:xfrm>
            <a:off x="3718226" y="6377211"/>
            <a:ext cx="918328" cy="307777"/>
          </a:xfrm>
          <a:prstGeom prst="rect">
            <a:avLst/>
          </a:prstGeom>
          <a:noFill/>
        </p:spPr>
        <p:txBody>
          <a:bodyPr wrap="none" rtlCol="0">
            <a:spAutoFit/>
          </a:bodyPr>
          <a:lstStyle/>
          <a:p>
            <a:pPr>
              <a:buFontTx/>
              <a:buNone/>
            </a:pPr>
            <a:r>
              <a:rPr lang="en-US" sz="1400" dirty="0">
                <a:solidFill>
                  <a:prstClr val="white"/>
                </a:solidFill>
                <a:latin typeface="Calibri"/>
              </a:rPr>
              <a:t>SOFI 2018</a:t>
            </a:r>
          </a:p>
        </p:txBody>
      </p:sp>
      <p:grpSp>
        <p:nvGrpSpPr>
          <p:cNvPr id="24" name="Group 23"/>
          <p:cNvGrpSpPr/>
          <p:nvPr/>
        </p:nvGrpSpPr>
        <p:grpSpPr>
          <a:xfrm>
            <a:off x="3766457" y="1178444"/>
            <a:ext cx="5192460" cy="4928688"/>
            <a:chOff x="3766457" y="1178444"/>
            <a:chExt cx="5192460" cy="4928688"/>
          </a:xfrm>
        </p:grpSpPr>
        <p:sp>
          <p:nvSpPr>
            <p:cNvPr id="25" name="Oval 24"/>
            <p:cNvSpPr/>
            <p:nvPr/>
          </p:nvSpPr>
          <p:spPr>
            <a:xfrm>
              <a:off x="3766457" y="1505253"/>
              <a:ext cx="4747481" cy="4601879"/>
            </a:xfrm>
            <a:prstGeom prst="ellipse">
              <a:avLst/>
            </a:prstGeom>
            <a:solidFill>
              <a:schemeClr val="accent1">
                <a:lumMod val="60000"/>
                <a:lumOff val="4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a:solidFill>
                  <a:schemeClr val="tx1"/>
                </a:solidFill>
                <a:latin typeface="Calibri"/>
              </a:endParaRPr>
            </a:p>
          </p:txBody>
        </p:sp>
        <p:sp>
          <p:nvSpPr>
            <p:cNvPr id="26" name="TextBox 25"/>
            <p:cNvSpPr txBox="1"/>
            <p:nvPr/>
          </p:nvSpPr>
          <p:spPr>
            <a:xfrm>
              <a:off x="5045461" y="1800155"/>
              <a:ext cx="2371961" cy="1140825"/>
            </a:xfrm>
            <a:prstGeom prst="rect">
              <a:avLst/>
            </a:prstGeom>
            <a:noFill/>
          </p:spPr>
          <p:txBody>
            <a:bodyPr wrap="square" rtlCol="0">
              <a:spAutoFit/>
            </a:bodyPr>
            <a:lstStyle/>
            <a:p>
              <a:pPr algn="ctr">
                <a:lnSpc>
                  <a:spcPct val="80000"/>
                </a:lnSpc>
                <a:buFontTx/>
                <a:buNone/>
              </a:pPr>
              <a:r>
                <a:rPr lang="en-US" sz="2800" dirty="0">
                  <a:latin typeface="Avenir Book" charset="0"/>
                  <a:ea typeface="Avenir Book" charset="0"/>
                  <a:cs typeface="Avenir Book" charset="0"/>
                </a:rPr>
                <a:t>Deficient in vitamins or minerals</a:t>
              </a:r>
            </a:p>
          </p:txBody>
        </p:sp>
        <p:sp>
          <p:nvSpPr>
            <p:cNvPr id="27" name="TextBox 26"/>
            <p:cNvSpPr txBox="1"/>
            <p:nvPr/>
          </p:nvSpPr>
          <p:spPr>
            <a:xfrm>
              <a:off x="7778442" y="1178444"/>
              <a:ext cx="1180475" cy="830997"/>
            </a:xfrm>
            <a:prstGeom prst="rect">
              <a:avLst/>
            </a:prstGeom>
            <a:noFill/>
          </p:spPr>
          <p:txBody>
            <a:bodyPr wrap="square" rtlCol="0">
              <a:spAutoFit/>
            </a:bodyPr>
            <a:lstStyle/>
            <a:p>
              <a:pPr algn="ctr">
                <a:buFontTx/>
                <a:buNone/>
              </a:pPr>
              <a:r>
                <a:rPr lang="en-US" sz="2400" dirty="0">
                  <a:latin typeface="Avenir Book" charset="0"/>
                  <a:ea typeface="Avenir Book" charset="0"/>
                  <a:cs typeface="Avenir Book" charset="0"/>
                </a:rPr>
                <a:t>2 billion</a:t>
              </a:r>
            </a:p>
          </p:txBody>
        </p:sp>
        <p:cxnSp>
          <p:nvCxnSpPr>
            <p:cNvPr id="28" name="Straight Arrow Connector 27"/>
            <p:cNvCxnSpPr/>
            <p:nvPr/>
          </p:nvCxnSpPr>
          <p:spPr>
            <a:xfrm flipH="1">
              <a:off x="7426655" y="1505253"/>
              <a:ext cx="665713" cy="291373"/>
            </a:xfrm>
            <a:prstGeom prst="straightConnector1">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5749701" y="3022040"/>
            <a:ext cx="3338956" cy="3737110"/>
            <a:chOff x="5892577" y="3224925"/>
            <a:chExt cx="3066331" cy="3451889"/>
          </a:xfrm>
        </p:grpSpPr>
        <p:sp>
          <p:nvSpPr>
            <p:cNvPr id="4" name="Oval 3"/>
            <p:cNvSpPr/>
            <p:nvPr/>
          </p:nvSpPr>
          <p:spPr>
            <a:xfrm>
              <a:off x="5892577" y="3224925"/>
              <a:ext cx="2341184" cy="23872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1800">
                <a:solidFill>
                  <a:srgbClr val="000000"/>
                </a:solidFill>
                <a:latin typeface="Calibri"/>
              </a:endParaRPr>
            </a:p>
          </p:txBody>
        </p:sp>
        <p:sp>
          <p:nvSpPr>
            <p:cNvPr id="7" name="TextBox 6"/>
            <p:cNvSpPr txBox="1"/>
            <p:nvPr/>
          </p:nvSpPr>
          <p:spPr>
            <a:xfrm>
              <a:off x="6629856" y="3608626"/>
              <a:ext cx="1465995" cy="808321"/>
            </a:xfrm>
            <a:prstGeom prst="rect">
              <a:avLst/>
            </a:prstGeom>
            <a:noFill/>
          </p:spPr>
          <p:txBody>
            <a:bodyPr wrap="square" rtlCol="0">
              <a:spAutoFit/>
            </a:bodyPr>
            <a:lstStyle/>
            <a:p>
              <a:pPr>
                <a:lnSpc>
                  <a:spcPct val="90000"/>
                </a:lnSpc>
                <a:buFontTx/>
                <a:buNone/>
              </a:pPr>
              <a:r>
                <a:rPr lang="en-US" sz="2800" dirty="0">
                  <a:solidFill>
                    <a:srgbClr val="000000"/>
                  </a:solidFill>
                  <a:latin typeface="Avenir Book" charset="0"/>
                  <a:ea typeface="Avenir Book" charset="0"/>
                  <a:cs typeface="Avenir Book" charset="0"/>
                </a:rPr>
                <a:t>Chronic Hunger</a:t>
              </a:r>
            </a:p>
          </p:txBody>
        </p:sp>
        <p:sp>
          <p:nvSpPr>
            <p:cNvPr id="9" name="TextBox 8"/>
            <p:cNvSpPr txBox="1"/>
            <p:nvPr/>
          </p:nvSpPr>
          <p:spPr>
            <a:xfrm>
              <a:off x="7479566" y="5909240"/>
              <a:ext cx="1479342" cy="767574"/>
            </a:xfrm>
            <a:prstGeom prst="rect">
              <a:avLst/>
            </a:prstGeom>
            <a:noFill/>
          </p:spPr>
          <p:txBody>
            <a:bodyPr wrap="square" rtlCol="0">
              <a:spAutoFit/>
            </a:bodyPr>
            <a:lstStyle>
              <a:defPPr>
                <a:defRPr lang="en-US"/>
              </a:defPPr>
              <a:lvl1pPr algn="ctr">
                <a:defRPr sz="2800">
                  <a:solidFill>
                    <a:schemeClr val="bg1"/>
                  </a:solidFill>
                  <a:latin typeface="Avenir Book" charset="0"/>
                  <a:ea typeface="Avenir Book" charset="0"/>
                  <a:cs typeface="Avenir Book" charset="0"/>
                </a:defRPr>
              </a:lvl1pPr>
            </a:lstStyle>
            <a:p>
              <a:pPr>
                <a:buFontTx/>
                <a:buNone/>
              </a:pPr>
              <a:r>
                <a:rPr lang="en-US" sz="2400" dirty="0">
                  <a:solidFill>
                    <a:srgbClr val="000000"/>
                  </a:solidFill>
                </a:rPr>
                <a:t>821 million</a:t>
              </a:r>
            </a:p>
          </p:txBody>
        </p:sp>
        <p:cxnSp>
          <p:nvCxnSpPr>
            <p:cNvPr id="13" name="Straight Arrow Connector 12"/>
            <p:cNvCxnSpPr/>
            <p:nvPr/>
          </p:nvCxnSpPr>
          <p:spPr>
            <a:xfrm flipH="1" flipV="1">
              <a:off x="7742157" y="4985328"/>
              <a:ext cx="403122" cy="990612"/>
            </a:xfrm>
            <a:prstGeom prst="straightConnector1">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 name="Oval 1"/>
          <p:cNvSpPr/>
          <p:nvPr/>
        </p:nvSpPr>
        <p:spPr>
          <a:xfrm>
            <a:off x="6021061" y="4458854"/>
            <a:ext cx="990701" cy="929946"/>
          </a:xfrm>
          <a:prstGeom prst="ellipse">
            <a:avLst/>
          </a:prstGeom>
          <a:solidFill>
            <a:srgbClr val="6600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Tx/>
              <a:buNone/>
            </a:pPr>
            <a:r>
              <a:rPr lang="en-US" sz="1200" dirty="0">
                <a:solidFill>
                  <a:prstClr val="white"/>
                </a:solidFill>
                <a:latin typeface="Calibri"/>
              </a:rPr>
              <a:t>51m wasted</a:t>
            </a:r>
          </a:p>
        </p:txBody>
      </p:sp>
      <p:sp>
        <p:nvSpPr>
          <p:cNvPr id="30" name="Oval 29"/>
          <p:cNvSpPr/>
          <p:nvPr/>
        </p:nvSpPr>
        <p:spPr>
          <a:xfrm>
            <a:off x="3984690" y="4802910"/>
            <a:ext cx="867952" cy="800676"/>
          </a:xfrm>
          <a:prstGeom prst="ellipse">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Tx/>
              <a:buNone/>
            </a:pPr>
            <a:r>
              <a:rPr lang="en-US" sz="1050" dirty="0">
                <a:solidFill>
                  <a:prstClr val="white"/>
                </a:solidFill>
                <a:latin typeface="Calibri"/>
              </a:rPr>
              <a:t>38m under 5’s over</a:t>
            </a:r>
          </a:p>
          <a:p>
            <a:pPr algn="ctr" defTabSz="457200">
              <a:buFontTx/>
              <a:buNone/>
            </a:pPr>
            <a:r>
              <a:rPr lang="en-US" sz="1050" dirty="0">
                <a:solidFill>
                  <a:prstClr val="white"/>
                </a:solidFill>
                <a:latin typeface="Calibri"/>
              </a:rPr>
              <a:t>weight</a:t>
            </a:r>
          </a:p>
        </p:txBody>
      </p:sp>
      <p:sp>
        <p:nvSpPr>
          <p:cNvPr id="29" name="Oval 28"/>
          <p:cNvSpPr/>
          <p:nvPr/>
        </p:nvSpPr>
        <p:spPr>
          <a:xfrm>
            <a:off x="4598126" y="4099259"/>
            <a:ext cx="1578843" cy="1504328"/>
          </a:xfrm>
          <a:prstGeom prst="ellipse">
            <a:avLst/>
          </a:prstGeom>
          <a:solidFill>
            <a:srgbClr val="264132">
              <a:alpha val="8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FontTx/>
              <a:buNone/>
            </a:pPr>
            <a:r>
              <a:rPr lang="en-US" sz="2000" dirty="0">
                <a:solidFill>
                  <a:prstClr val="white"/>
                </a:solidFill>
                <a:latin typeface="Calibri Light"/>
              </a:rPr>
              <a:t>151m stunted</a:t>
            </a:r>
          </a:p>
        </p:txBody>
      </p:sp>
      <p:sp>
        <p:nvSpPr>
          <p:cNvPr id="5" name="TextBox 4"/>
          <p:cNvSpPr txBox="1"/>
          <p:nvPr/>
        </p:nvSpPr>
        <p:spPr>
          <a:xfrm>
            <a:off x="12647951" y="3252866"/>
            <a:ext cx="184666" cy="369332"/>
          </a:xfrm>
          <a:prstGeom prst="rect">
            <a:avLst/>
          </a:prstGeom>
          <a:solidFill>
            <a:schemeClr val="accent1">
              <a:lumMod val="60000"/>
              <a:lumOff val="40000"/>
            </a:schemeClr>
          </a:solidFill>
        </p:spPr>
        <p:txBody>
          <a:bodyPr wrap="none" rtlCol="0">
            <a:spAutoFit/>
          </a:bodyPr>
          <a:lstStyle/>
          <a:p>
            <a:pPr>
              <a:buFontTx/>
              <a:buNone/>
            </a:pPr>
            <a:endParaRPr lang="en-US" sz="1800" dirty="0">
              <a:solidFill>
                <a:prstClr val="black"/>
              </a:solidFill>
              <a:latin typeface="Calibri"/>
            </a:endParaRPr>
          </a:p>
        </p:txBody>
      </p:sp>
      <p:sp>
        <p:nvSpPr>
          <p:cNvPr id="20" name="TextBox 19"/>
          <p:cNvSpPr txBox="1"/>
          <p:nvPr/>
        </p:nvSpPr>
        <p:spPr>
          <a:xfrm>
            <a:off x="320746" y="812793"/>
            <a:ext cx="2568506" cy="1384995"/>
          </a:xfrm>
          <a:prstGeom prst="rect">
            <a:avLst/>
          </a:prstGeom>
          <a:noFill/>
        </p:spPr>
        <p:txBody>
          <a:bodyPr wrap="square" rtlCol="0">
            <a:spAutoFit/>
          </a:bodyPr>
          <a:lstStyle/>
          <a:p>
            <a:pPr algn="ctr">
              <a:buFontTx/>
              <a:buNone/>
            </a:pPr>
            <a:r>
              <a:rPr lang="en-US" sz="2800" b="1" dirty="0">
                <a:solidFill>
                  <a:srgbClr val="000000"/>
                </a:solidFill>
                <a:latin typeface="Calibri Light"/>
                <a:ea typeface="Avenir Black" charset="0"/>
                <a:cs typeface="Avenir Black" charset="0"/>
              </a:rPr>
              <a:t>1</a:t>
            </a:r>
            <a:r>
              <a:rPr lang="en-US" sz="2800" b="1" dirty="0">
                <a:solidFill>
                  <a:prstClr val="white"/>
                </a:solidFill>
                <a:latin typeface="Calibri Light"/>
                <a:ea typeface="Avenir Black" charset="0"/>
                <a:cs typeface="Avenir Black" charset="0"/>
              </a:rPr>
              <a:t>  </a:t>
            </a:r>
            <a:r>
              <a:rPr lang="en-US" sz="2800" b="1" dirty="0">
                <a:solidFill>
                  <a:srgbClr val="000000"/>
                </a:solidFill>
                <a:latin typeface="Calibri Light"/>
                <a:ea typeface="Avenir Black" charset="0"/>
                <a:cs typeface="Avenir Black" charset="0"/>
              </a:rPr>
              <a:t>in 3 people worldwide are malnourished</a:t>
            </a:r>
          </a:p>
        </p:txBody>
      </p:sp>
      <p:sp>
        <p:nvSpPr>
          <p:cNvPr id="3" name="TextBox 2"/>
          <p:cNvSpPr txBox="1"/>
          <p:nvPr/>
        </p:nvSpPr>
        <p:spPr>
          <a:xfrm>
            <a:off x="1617828" y="167364"/>
            <a:ext cx="6160614" cy="769441"/>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a:buFontTx/>
              <a:buNone/>
            </a:pPr>
            <a:r>
              <a:rPr lang="en-US" sz="4400" b="1" dirty="0">
                <a:ln w="11430"/>
                <a:solidFill>
                  <a:srgbClr val="000000"/>
                </a:solidFill>
                <a:effectLst>
                  <a:outerShdw blurRad="80000" dist="40000" dir="5040000" algn="tl">
                    <a:srgbClr val="000000">
                      <a:alpha val="30000"/>
                    </a:srgbClr>
                  </a:outerShdw>
                </a:effectLst>
                <a:latin typeface="Avenir Black"/>
                <a:cs typeface="Avenir Black"/>
              </a:rPr>
              <a:t>The Nutrition Problem</a:t>
            </a:r>
          </a:p>
        </p:txBody>
      </p:sp>
    </p:spTree>
    <p:extLst>
      <p:ext uri="{BB962C8B-B14F-4D97-AF65-F5344CB8AC3E}">
        <p14:creationId xmlns:p14="http://schemas.microsoft.com/office/powerpoint/2010/main" val="1168769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29" y="317519"/>
            <a:ext cx="3747419" cy="1673712"/>
          </a:xfrm>
        </p:spPr>
        <p:txBody>
          <a:bodyPr>
            <a:noAutofit/>
          </a:bodyPr>
          <a:lstStyle/>
          <a:p>
            <a:r>
              <a:rPr lang="en-US" sz="2800" dirty="0">
                <a:latin typeface="Avenir Black"/>
                <a:cs typeface="Avenir Black"/>
              </a:rPr>
              <a:t>Inadequate food consumption </a:t>
            </a:r>
            <a:r>
              <a:rPr lang="en-US" sz="2800" dirty="0">
                <a:latin typeface="Avenir Book"/>
                <a:cs typeface="Avenir Book"/>
              </a:rPr>
              <a:t>is the common denominator in all forms of malnutrition</a:t>
            </a:r>
          </a:p>
        </p:txBody>
      </p:sp>
      <p:sp>
        <p:nvSpPr>
          <p:cNvPr id="3" name="Oval 2"/>
          <p:cNvSpPr/>
          <p:nvPr/>
        </p:nvSpPr>
        <p:spPr>
          <a:xfrm rot="21382157">
            <a:off x="4175968" y="834032"/>
            <a:ext cx="914400" cy="2827547"/>
          </a:xfrm>
          <a:prstGeom prst="ellipse">
            <a:avLst/>
          </a:prstGeom>
          <a:solidFill>
            <a:schemeClr val="accent6">
              <a:lumMod val="40000"/>
              <a:lumOff val="60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Oval 3"/>
          <p:cNvSpPr/>
          <p:nvPr/>
        </p:nvSpPr>
        <p:spPr>
          <a:xfrm rot="14529700">
            <a:off x="3089268" y="2644582"/>
            <a:ext cx="930000" cy="3375379"/>
          </a:xfrm>
          <a:prstGeom prst="ellipse">
            <a:avLst/>
          </a:prstGeom>
          <a:solidFill>
            <a:schemeClr val="accent2">
              <a:lumMod val="60000"/>
              <a:lumOff val="40000"/>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Oval 4"/>
          <p:cNvSpPr/>
          <p:nvPr/>
        </p:nvSpPr>
        <p:spPr>
          <a:xfrm rot="2648620">
            <a:off x="5428642" y="1129104"/>
            <a:ext cx="955399" cy="3040146"/>
          </a:xfrm>
          <a:prstGeom prst="ellipse">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Oval 5"/>
          <p:cNvSpPr/>
          <p:nvPr/>
        </p:nvSpPr>
        <p:spPr>
          <a:xfrm rot="6744418">
            <a:off x="5713545" y="2616594"/>
            <a:ext cx="902420" cy="3212227"/>
          </a:xfrm>
          <a:prstGeom prst="ellipse">
            <a:avLst/>
          </a:prstGeom>
          <a:solidFill>
            <a:schemeClr val="accent4">
              <a:lumMod val="60000"/>
              <a:lumOff val="40000"/>
              <a:alpha val="9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Oval 6"/>
          <p:cNvSpPr/>
          <p:nvPr/>
        </p:nvSpPr>
        <p:spPr>
          <a:xfrm rot="10642740">
            <a:off x="4409579" y="3722185"/>
            <a:ext cx="914400" cy="2845501"/>
          </a:xfrm>
          <a:prstGeom prst="ellipse">
            <a:avLst/>
          </a:prstGeom>
          <a:solidFill>
            <a:srgbClr val="7148D9">
              <a:alpha val="4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extBox 8"/>
          <p:cNvSpPr txBox="1"/>
          <p:nvPr/>
        </p:nvSpPr>
        <p:spPr>
          <a:xfrm rot="18858126" flipH="1">
            <a:off x="5273982" y="2375987"/>
            <a:ext cx="1206293" cy="400110"/>
          </a:xfrm>
          <a:prstGeom prst="rect">
            <a:avLst/>
          </a:prstGeom>
          <a:noFill/>
        </p:spPr>
        <p:txBody>
          <a:bodyPr wrap="square" rtlCol="0">
            <a:spAutoFit/>
          </a:bodyPr>
          <a:lstStyle/>
          <a:p>
            <a:r>
              <a:rPr lang="en-US" sz="2000" dirty="0">
                <a:solidFill>
                  <a:prstClr val="black"/>
                </a:solidFill>
                <a:latin typeface="Calibri"/>
              </a:rPr>
              <a:t>Stunting</a:t>
            </a:r>
          </a:p>
        </p:txBody>
      </p:sp>
      <p:sp>
        <p:nvSpPr>
          <p:cNvPr id="10" name="TextBox 9"/>
          <p:cNvSpPr txBox="1"/>
          <p:nvPr/>
        </p:nvSpPr>
        <p:spPr>
          <a:xfrm rot="1471794" flipH="1">
            <a:off x="5586546" y="3982967"/>
            <a:ext cx="1206293" cy="400110"/>
          </a:xfrm>
          <a:prstGeom prst="rect">
            <a:avLst/>
          </a:prstGeom>
          <a:noFill/>
        </p:spPr>
        <p:txBody>
          <a:bodyPr wrap="square" rtlCol="0">
            <a:spAutoFit/>
          </a:bodyPr>
          <a:lstStyle/>
          <a:p>
            <a:r>
              <a:rPr lang="en-US" sz="2000" dirty="0">
                <a:solidFill>
                  <a:prstClr val="black"/>
                </a:solidFill>
                <a:latin typeface="Calibri"/>
              </a:rPr>
              <a:t>Wasting</a:t>
            </a:r>
          </a:p>
        </p:txBody>
      </p:sp>
      <p:sp>
        <p:nvSpPr>
          <p:cNvPr id="11" name="TextBox 10"/>
          <p:cNvSpPr txBox="1"/>
          <p:nvPr/>
        </p:nvSpPr>
        <p:spPr>
          <a:xfrm rot="4951086" flipH="1">
            <a:off x="4055006" y="1984294"/>
            <a:ext cx="1206293" cy="400110"/>
          </a:xfrm>
          <a:prstGeom prst="rect">
            <a:avLst/>
          </a:prstGeom>
          <a:noFill/>
        </p:spPr>
        <p:txBody>
          <a:bodyPr wrap="square" rtlCol="0">
            <a:spAutoFit/>
          </a:bodyPr>
          <a:lstStyle/>
          <a:p>
            <a:r>
              <a:rPr lang="en-US" sz="2000" dirty="0">
                <a:solidFill>
                  <a:prstClr val="black"/>
                </a:solidFill>
                <a:latin typeface="Calibri"/>
              </a:rPr>
              <a:t>Anemia</a:t>
            </a:r>
          </a:p>
        </p:txBody>
      </p:sp>
      <p:sp>
        <p:nvSpPr>
          <p:cNvPr id="12" name="TextBox 11"/>
          <p:cNvSpPr txBox="1"/>
          <p:nvPr/>
        </p:nvSpPr>
        <p:spPr>
          <a:xfrm rot="5400000" flipH="1">
            <a:off x="4281156" y="4847736"/>
            <a:ext cx="1206293" cy="707886"/>
          </a:xfrm>
          <a:prstGeom prst="rect">
            <a:avLst/>
          </a:prstGeom>
          <a:noFill/>
        </p:spPr>
        <p:txBody>
          <a:bodyPr wrap="square" rtlCol="0">
            <a:spAutoFit/>
          </a:bodyPr>
          <a:lstStyle/>
          <a:p>
            <a:r>
              <a:rPr lang="en-US" sz="2000" dirty="0">
                <a:solidFill>
                  <a:srgbClr val="FFFF00"/>
                </a:solidFill>
                <a:latin typeface="Calibri"/>
              </a:rPr>
              <a:t>Type 2 Diabetes</a:t>
            </a:r>
          </a:p>
        </p:txBody>
      </p:sp>
      <p:sp>
        <p:nvSpPr>
          <p:cNvPr id="13" name="TextBox 12"/>
          <p:cNvSpPr txBox="1"/>
          <p:nvPr/>
        </p:nvSpPr>
        <p:spPr>
          <a:xfrm rot="19847547" flipH="1">
            <a:off x="2527945" y="4050141"/>
            <a:ext cx="1608863" cy="707886"/>
          </a:xfrm>
          <a:prstGeom prst="rect">
            <a:avLst/>
          </a:prstGeom>
          <a:noFill/>
        </p:spPr>
        <p:txBody>
          <a:bodyPr wrap="square" rtlCol="0">
            <a:spAutoFit/>
          </a:bodyPr>
          <a:lstStyle/>
          <a:p>
            <a:r>
              <a:rPr lang="en-US" sz="2000" dirty="0">
                <a:solidFill>
                  <a:prstClr val="black"/>
                </a:solidFill>
                <a:latin typeface="Calibri"/>
              </a:rPr>
              <a:t>High blood pressure</a:t>
            </a:r>
          </a:p>
        </p:txBody>
      </p:sp>
      <p:sp>
        <p:nvSpPr>
          <p:cNvPr id="14" name="Oval 13"/>
          <p:cNvSpPr/>
          <p:nvPr/>
        </p:nvSpPr>
        <p:spPr>
          <a:xfrm rot="17542602">
            <a:off x="2755391" y="1461454"/>
            <a:ext cx="905345" cy="3062751"/>
          </a:xfrm>
          <a:prstGeom prst="ellipse">
            <a:avLst/>
          </a:prstGeom>
          <a:solidFill>
            <a:srgbClr val="AE2028">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5" name="TextBox 14"/>
          <p:cNvSpPr txBox="1"/>
          <p:nvPr/>
        </p:nvSpPr>
        <p:spPr>
          <a:xfrm rot="1479852" flipH="1">
            <a:off x="2355716" y="2574229"/>
            <a:ext cx="1557129" cy="707886"/>
          </a:xfrm>
          <a:prstGeom prst="rect">
            <a:avLst/>
          </a:prstGeom>
          <a:noFill/>
        </p:spPr>
        <p:txBody>
          <a:bodyPr wrap="square" rtlCol="0">
            <a:spAutoFit/>
          </a:bodyPr>
          <a:lstStyle/>
          <a:p>
            <a:r>
              <a:rPr lang="en-US" sz="2000" dirty="0">
                <a:solidFill>
                  <a:srgbClr val="FFFF00"/>
                </a:solidFill>
                <a:latin typeface="Calibri"/>
              </a:rPr>
              <a:t>Overweight </a:t>
            </a:r>
            <a:r>
              <a:rPr lang="en-US" sz="2000" dirty="0">
                <a:solidFill>
                  <a:prstClr val="black"/>
                </a:solidFill>
                <a:latin typeface="Calibri"/>
              </a:rPr>
              <a:t>&amp; </a:t>
            </a:r>
            <a:r>
              <a:rPr lang="en-US" sz="2000" dirty="0">
                <a:solidFill>
                  <a:srgbClr val="FFFF00"/>
                </a:solidFill>
                <a:latin typeface="Calibri"/>
              </a:rPr>
              <a:t>Obesity</a:t>
            </a:r>
          </a:p>
        </p:txBody>
      </p:sp>
      <p:sp>
        <p:nvSpPr>
          <p:cNvPr id="16" name="Oval 15"/>
          <p:cNvSpPr/>
          <p:nvPr/>
        </p:nvSpPr>
        <p:spPr>
          <a:xfrm>
            <a:off x="4137486" y="2958802"/>
            <a:ext cx="1236622" cy="129930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prstClr val="white"/>
                </a:solidFill>
                <a:latin typeface="Calibri"/>
              </a:rPr>
              <a:t>`</a:t>
            </a:r>
            <a:r>
              <a:rPr lang="en-US" sz="2400" dirty="0">
                <a:solidFill>
                  <a:schemeClr val="bg1"/>
                </a:solidFill>
                <a:latin typeface="Calibri"/>
              </a:rPr>
              <a:t>Poor</a:t>
            </a:r>
          </a:p>
          <a:p>
            <a:pPr algn="ctr"/>
            <a:r>
              <a:rPr lang="en-US" sz="2400" dirty="0">
                <a:solidFill>
                  <a:schemeClr val="bg1"/>
                </a:solidFill>
                <a:latin typeface="Calibri"/>
              </a:rPr>
              <a:t>diets</a:t>
            </a:r>
            <a:r>
              <a:rPr lang="en-US" sz="2400" dirty="0">
                <a:solidFill>
                  <a:prstClr val="white"/>
                </a:solidFill>
                <a:latin typeface="Calibri"/>
              </a:rPr>
              <a:t> Diets</a:t>
            </a:r>
          </a:p>
        </p:txBody>
      </p:sp>
    </p:spTree>
    <p:extLst>
      <p:ext uri="{BB962C8B-B14F-4D97-AF65-F5344CB8AC3E}">
        <p14:creationId xmlns:p14="http://schemas.microsoft.com/office/powerpoint/2010/main" val="2652738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alphaModFix/>
            <a:extLst>
              <a:ext uri="{28A0092B-C50C-407E-A947-70E740481C1C}">
                <a14:useLocalDpi xmlns:a14="http://schemas.microsoft.com/office/drawing/2010/main" val="0"/>
              </a:ext>
            </a:extLst>
          </a:blip>
          <a:srcRect t="25000"/>
          <a:stretch/>
        </p:blipFill>
        <p:spPr>
          <a:xfrm>
            <a:off x="-12500" y="0"/>
            <a:ext cx="9156501" cy="6879266"/>
          </a:xfrm>
          <a:prstGeom prst="rect">
            <a:avLst/>
          </a:prstGeom>
        </p:spPr>
      </p:pic>
      <p:sp>
        <p:nvSpPr>
          <p:cNvPr id="4" name="TextBox 3"/>
          <p:cNvSpPr txBox="1"/>
          <p:nvPr/>
        </p:nvSpPr>
        <p:spPr>
          <a:xfrm>
            <a:off x="0" y="260649"/>
            <a:ext cx="9144000" cy="1077218"/>
          </a:xfrm>
          <a:prstGeom prst="rect">
            <a:avLst/>
          </a:prstGeom>
          <a:solidFill>
            <a:schemeClr val="tx1">
              <a:lumMod val="50000"/>
              <a:lumOff val="50000"/>
              <a:alpha val="54000"/>
            </a:schemeClr>
          </a:solidFill>
        </p:spPr>
        <p:txBody>
          <a:bodyPr wrap="square" rtlCol="0">
            <a:spAutoFit/>
          </a:bodyPr>
          <a:lstStyle/>
          <a:p>
            <a:pPr algn="ctr"/>
            <a:r>
              <a:rPr lang="en-US" sz="3200" b="1" dirty="0">
                <a:solidFill>
                  <a:schemeClr val="bg1"/>
                </a:solidFill>
                <a:latin typeface="Avenir Light" charset="0"/>
                <a:ea typeface="Avenir Light" charset="0"/>
                <a:cs typeface="Avenir Light" charset="0"/>
              </a:rPr>
              <a:t>Healthy foods like fresh fruits &amp; vegetables are </a:t>
            </a:r>
            <a:r>
              <a:rPr lang="en-US" sz="3200" b="1" dirty="0">
                <a:solidFill>
                  <a:schemeClr val="bg1"/>
                </a:solidFill>
                <a:latin typeface="Avenir Black"/>
                <a:ea typeface="Avenir Light" charset="0"/>
                <a:cs typeface="Avenir Black"/>
              </a:rPr>
              <a:t>unaffordable</a:t>
            </a:r>
            <a:r>
              <a:rPr lang="en-US" sz="3200" b="1" dirty="0">
                <a:solidFill>
                  <a:schemeClr val="bg1"/>
                </a:solidFill>
                <a:latin typeface="Avenir Light" charset="0"/>
                <a:ea typeface="Avenir Light" charset="0"/>
                <a:cs typeface="Avenir Light" charset="0"/>
              </a:rPr>
              <a:t> for large parts of the world</a:t>
            </a:r>
          </a:p>
        </p:txBody>
      </p:sp>
      <p:sp>
        <p:nvSpPr>
          <p:cNvPr id="2" name="TextBox 1"/>
          <p:cNvSpPr txBox="1"/>
          <p:nvPr/>
        </p:nvSpPr>
        <p:spPr>
          <a:xfrm>
            <a:off x="1592813" y="3933978"/>
            <a:ext cx="184666" cy="338554"/>
          </a:xfrm>
          <a:prstGeom prst="rect">
            <a:avLst/>
          </a:prstGeom>
          <a:noFill/>
        </p:spPr>
        <p:txBody>
          <a:bodyPr wrap="none" rtlCol="0">
            <a:spAutoFit/>
          </a:bodyPr>
          <a:lstStyle/>
          <a:p>
            <a:endParaRPr lang="en-US" dirty="0">
              <a:solidFill>
                <a:prstClr val="black"/>
              </a:solidFill>
              <a:latin typeface="Calibri"/>
            </a:endParaRPr>
          </a:p>
        </p:txBody>
      </p:sp>
      <p:sp>
        <p:nvSpPr>
          <p:cNvPr id="5" name="TextBox 4"/>
          <p:cNvSpPr txBox="1"/>
          <p:nvPr/>
        </p:nvSpPr>
        <p:spPr>
          <a:xfrm>
            <a:off x="3032749" y="2309251"/>
            <a:ext cx="3268377" cy="1862048"/>
          </a:xfrm>
          <a:prstGeom prst="rect">
            <a:avLst/>
          </a:prstGeom>
          <a:solidFill>
            <a:schemeClr val="tx1">
              <a:lumMod val="50000"/>
              <a:lumOff val="50000"/>
              <a:alpha val="36000"/>
            </a:schemeClr>
          </a:solidFill>
        </p:spPr>
        <p:txBody>
          <a:bodyPr wrap="none" rtlCol="0">
            <a:spAutoFit/>
          </a:bodyPr>
          <a:lstStyle/>
          <a:p>
            <a:r>
              <a:rPr lang="en-US" sz="11500" dirty="0">
                <a:solidFill>
                  <a:srgbClr val="FFFFFF"/>
                </a:solidFill>
                <a:latin typeface="Avenir Black"/>
                <a:cs typeface="Avenir Black"/>
              </a:rPr>
              <a:t>52%</a:t>
            </a:r>
          </a:p>
        </p:txBody>
      </p:sp>
      <p:sp>
        <p:nvSpPr>
          <p:cNvPr id="6" name="TextBox 5"/>
          <p:cNvSpPr txBox="1"/>
          <p:nvPr/>
        </p:nvSpPr>
        <p:spPr>
          <a:xfrm>
            <a:off x="128592" y="2304383"/>
            <a:ext cx="2475377" cy="1938992"/>
          </a:xfrm>
          <a:prstGeom prst="rect">
            <a:avLst/>
          </a:prstGeom>
          <a:solidFill>
            <a:schemeClr val="tx1">
              <a:lumMod val="50000"/>
              <a:lumOff val="50000"/>
              <a:alpha val="49000"/>
            </a:schemeClr>
          </a:solidFill>
        </p:spPr>
        <p:txBody>
          <a:bodyPr wrap="square" rtlCol="0">
            <a:spAutoFit/>
          </a:bodyPr>
          <a:lstStyle/>
          <a:p>
            <a:pPr algn="ctr"/>
            <a:r>
              <a:rPr lang="en-US" sz="2000" dirty="0">
                <a:solidFill>
                  <a:schemeClr val="bg1"/>
                </a:solidFill>
                <a:latin typeface="Avenir Black"/>
                <a:cs typeface="Avenir Black"/>
              </a:rPr>
              <a:t>Share of per capita household income to buy</a:t>
            </a:r>
          </a:p>
          <a:p>
            <a:pPr algn="ctr"/>
            <a:r>
              <a:rPr lang="en-US" sz="2000" dirty="0">
                <a:solidFill>
                  <a:schemeClr val="bg1"/>
                </a:solidFill>
                <a:latin typeface="Avenir Black"/>
                <a:cs typeface="Avenir Black"/>
              </a:rPr>
              <a:t> 5 fruits and vegetables /day/person </a:t>
            </a:r>
          </a:p>
        </p:txBody>
      </p:sp>
      <p:sp>
        <p:nvSpPr>
          <p:cNvPr id="7" name="TextBox 6"/>
          <p:cNvSpPr txBox="1"/>
          <p:nvPr/>
        </p:nvSpPr>
        <p:spPr>
          <a:xfrm>
            <a:off x="6374766" y="2276140"/>
            <a:ext cx="2394503" cy="3434787"/>
          </a:xfrm>
          <a:prstGeom prst="rect">
            <a:avLst/>
          </a:prstGeom>
          <a:solidFill>
            <a:schemeClr val="tx1">
              <a:lumMod val="50000"/>
              <a:lumOff val="50000"/>
              <a:alpha val="50000"/>
            </a:schemeClr>
          </a:solidFill>
        </p:spPr>
        <p:txBody>
          <a:bodyPr wrap="square" rtlCol="0">
            <a:spAutoFit/>
          </a:bodyPr>
          <a:lstStyle/>
          <a:p>
            <a:pPr algn="ctr">
              <a:lnSpc>
                <a:spcPct val="130000"/>
              </a:lnSpc>
            </a:pPr>
            <a:r>
              <a:rPr lang="en-US" sz="2400" dirty="0">
                <a:solidFill>
                  <a:schemeClr val="bg1"/>
                </a:solidFill>
                <a:latin typeface="Avenir Black"/>
                <a:cs typeface="Avenir Black"/>
              </a:rPr>
              <a:t>Bangladesh India</a:t>
            </a:r>
          </a:p>
          <a:p>
            <a:pPr algn="ctr">
              <a:lnSpc>
                <a:spcPct val="130000"/>
              </a:lnSpc>
            </a:pPr>
            <a:r>
              <a:rPr lang="en-US" sz="2400" dirty="0">
                <a:solidFill>
                  <a:schemeClr val="bg1"/>
                </a:solidFill>
                <a:latin typeface="Avenir Black"/>
                <a:cs typeface="Avenir Black"/>
              </a:rPr>
              <a:t>Pakistan Zimbabwe</a:t>
            </a:r>
          </a:p>
          <a:p>
            <a:pPr algn="ctr">
              <a:lnSpc>
                <a:spcPct val="130000"/>
              </a:lnSpc>
            </a:pPr>
            <a:r>
              <a:rPr lang="en-US" sz="2400" dirty="0">
                <a:solidFill>
                  <a:schemeClr val="bg1"/>
                </a:solidFill>
                <a:latin typeface="Avenir Black"/>
                <a:cs typeface="Avenir Black"/>
              </a:rPr>
              <a:t>Zambia</a:t>
            </a:r>
          </a:p>
          <a:p>
            <a:pPr algn="ctr">
              <a:lnSpc>
                <a:spcPct val="130000"/>
              </a:lnSpc>
            </a:pPr>
            <a:r>
              <a:rPr lang="en-US" sz="2400" dirty="0">
                <a:solidFill>
                  <a:schemeClr val="bg1"/>
                </a:solidFill>
                <a:latin typeface="Avenir Black"/>
                <a:cs typeface="Avenir Black"/>
              </a:rPr>
              <a:t>Paraguay</a:t>
            </a:r>
          </a:p>
          <a:p>
            <a:pPr algn="ctr">
              <a:lnSpc>
                <a:spcPct val="130000"/>
              </a:lnSpc>
            </a:pPr>
            <a:r>
              <a:rPr lang="en-US" sz="2400" dirty="0">
                <a:solidFill>
                  <a:schemeClr val="bg1"/>
                </a:solidFill>
                <a:latin typeface="Avenir Black"/>
                <a:cs typeface="Avenir Black"/>
              </a:rPr>
              <a:t>Argentina </a:t>
            </a:r>
          </a:p>
        </p:txBody>
      </p:sp>
      <p:sp>
        <p:nvSpPr>
          <p:cNvPr id="8" name="Rectangle 7"/>
          <p:cNvSpPr/>
          <p:nvPr/>
        </p:nvSpPr>
        <p:spPr>
          <a:xfrm>
            <a:off x="56064" y="5978996"/>
            <a:ext cx="6318702" cy="646331"/>
          </a:xfrm>
          <a:prstGeom prst="rect">
            <a:avLst/>
          </a:prstGeom>
          <a:solidFill>
            <a:schemeClr val="bg2">
              <a:lumMod val="90000"/>
              <a:alpha val="71000"/>
            </a:schemeClr>
          </a:solidFill>
        </p:spPr>
        <p:txBody>
          <a:bodyPr wrap="square">
            <a:spAutoFit/>
          </a:bodyPr>
          <a:lstStyle/>
          <a:p>
            <a:r>
              <a:rPr lang="en-US" sz="1200" dirty="0">
                <a:latin typeface="Calibri"/>
              </a:rPr>
              <a:t>Availability, affordability, and consumption of fruits and vegetables in 18 countries across income levels: findings from the Prospective Urban Rural Epidemiology (PURE) study. Miller, Victoria et al. The Lancet Global Health , Volume 4 , Issue 10 , e695 - e703</a:t>
            </a:r>
          </a:p>
        </p:txBody>
      </p:sp>
    </p:spTree>
    <p:extLst>
      <p:ext uri="{BB962C8B-B14F-4D97-AF65-F5344CB8AC3E}">
        <p14:creationId xmlns:p14="http://schemas.microsoft.com/office/powerpoint/2010/main" val="2604904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32374" y="2114771"/>
            <a:ext cx="4312983" cy="4475188"/>
          </a:xfrm>
          <a:prstGeom prst="ellipse">
            <a:avLst/>
          </a:prstGeom>
          <a:solidFill>
            <a:srgbClr val="AE20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buFont typeface="Arial" panose="020B0604020202020204" pitchFamily="34" charset="0"/>
              <a:buNone/>
            </a:pPr>
            <a:r>
              <a:rPr lang="en-US" sz="2400" dirty="0">
                <a:solidFill>
                  <a:prstClr val="white"/>
                </a:solidFill>
                <a:latin typeface="Avenir Book"/>
                <a:cs typeface="Avenir Book"/>
              </a:rPr>
              <a:t>$ 1 billion </a:t>
            </a:r>
          </a:p>
          <a:p>
            <a:pPr algn="ctr" defTabSz="914400">
              <a:buFont typeface="Arial" panose="020B0604020202020204" pitchFamily="34" charset="0"/>
              <a:buNone/>
            </a:pPr>
            <a:endParaRPr lang="en-US" sz="2400" dirty="0">
              <a:solidFill>
                <a:prstClr val="white"/>
              </a:solidFill>
              <a:latin typeface="Avenir Book"/>
              <a:cs typeface="Avenir Book"/>
            </a:endParaRPr>
          </a:p>
          <a:p>
            <a:pPr algn="ctr" defTabSz="914400">
              <a:buFont typeface="Arial" panose="020B0604020202020204" pitchFamily="34" charset="0"/>
              <a:buNone/>
            </a:pPr>
            <a:r>
              <a:rPr lang="en-US" sz="2400" dirty="0">
                <a:solidFill>
                  <a:prstClr val="white"/>
                </a:solidFill>
                <a:latin typeface="Avenir Book"/>
                <a:cs typeface="Avenir Book"/>
              </a:rPr>
              <a:t>Advertising spend of </a:t>
            </a:r>
          </a:p>
          <a:p>
            <a:pPr algn="ctr" defTabSz="914400">
              <a:buFont typeface="Arial" panose="020B0604020202020204" pitchFamily="34" charset="0"/>
              <a:buNone/>
            </a:pPr>
            <a:r>
              <a:rPr lang="en-US" sz="2400" dirty="0">
                <a:solidFill>
                  <a:prstClr val="white"/>
                </a:solidFill>
                <a:latin typeface="Avenir Book"/>
                <a:cs typeface="Avenir Book"/>
              </a:rPr>
              <a:t>Hershey and General Mills in 2016</a:t>
            </a:r>
          </a:p>
        </p:txBody>
      </p:sp>
      <p:sp>
        <p:nvSpPr>
          <p:cNvPr id="3" name="Oval 2"/>
          <p:cNvSpPr/>
          <p:nvPr/>
        </p:nvSpPr>
        <p:spPr>
          <a:xfrm>
            <a:off x="6382839" y="3342309"/>
            <a:ext cx="1021538" cy="96927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buFont typeface="Arial" panose="020B0604020202020204" pitchFamily="34" charset="0"/>
              <a:buNone/>
            </a:pPr>
            <a:r>
              <a:rPr lang="en-US" spc="-150" dirty="0">
                <a:solidFill>
                  <a:prstClr val="white"/>
                </a:solidFill>
                <a:latin typeface="Avenir Book"/>
                <a:cs typeface="Avenir Book"/>
              </a:rPr>
              <a:t>$50m</a:t>
            </a:r>
          </a:p>
        </p:txBody>
      </p:sp>
      <p:sp>
        <p:nvSpPr>
          <p:cNvPr id="4" name="TextBox 3"/>
          <p:cNvSpPr txBox="1"/>
          <p:nvPr/>
        </p:nvSpPr>
        <p:spPr>
          <a:xfrm>
            <a:off x="5891099" y="4622226"/>
            <a:ext cx="2040257" cy="1077218"/>
          </a:xfrm>
          <a:prstGeom prst="rect">
            <a:avLst/>
          </a:prstGeom>
          <a:noFill/>
        </p:spPr>
        <p:txBody>
          <a:bodyPr wrap="square" rtlCol="0">
            <a:spAutoFit/>
          </a:bodyPr>
          <a:lstStyle/>
          <a:p>
            <a:pPr algn="ctr" defTabSz="914400">
              <a:buFont typeface="Arial" panose="020B0604020202020204" pitchFamily="34" charset="0"/>
              <a:buNone/>
            </a:pPr>
            <a:r>
              <a:rPr lang="en-US" sz="1600" dirty="0">
                <a:solidFill>
                  <a:prstClr val="black"/>
                </a:solidFill>
                <a:latin typeface="Avenir Book"/>
                <a:cs typeface="Avenir Book"/>
              </a:rPr>
              <a:t>Aid </a:t>
            </a:r>
            <a:r>
              <a:rPr lang="en-US" sz="1600" dirty="0" err="1">
                <a:solidFill>
                  <a:prstClr val="black"/>
                </a:solidFill>
                <a:latin typeface="Avenir Book"/>
                <a:cs typeface="Avenir Book"/>
              </a:rPr>
              <a:t>spendingNCDRelated</a:t>
            </a:r>
            <a:r>
              <a:rPr lang="en-US" sz="1600" dirty="0">
                <a:solidFill>
                  <a:prstClr val="black"/>
                </a:solidFill>
                <a:latin typeface="Avenir Book"/>
                <a:cs typeface="Avenir Book"/>
              </a:rPr>
              <a:t> NCDs in 2014</a:t>
            </a:r>
          </a:p>
          <a:p>
            <a:pPr algn="ctr" defTabSz="914400">
              <a:buFont typeface="Arial" panose="020B0604020202020204" pitchFamily="34" charset="0"/>
              <a:buNone/>
            </a:pPr>
            <a:r>
              <a:rPr lang="en-US" sz="1600" dirty="0">
                <a:solidFill>
                  <a:prstClr val="black"/>
                </a:solidFill>
                <a:latin typeface="Avenir Book"/>
                <a:cs typeface="Avenir Book"/>
              </a:rPr>
              <a:t>(2016 GNR)</a:t>
            </a:r>
          </a:p>
        </p:txBody>
      </p:sp>
      <p:sp>
        <p:nvSpPr>
          <p:cNvPr id="5" name="TextBox 4"/>
          <p:cNvSpPr txBox="1"/>
          <p:nvPr/>
        </p:nvSpPr>
        <p:spPr>
          <a:xfrm>
            <a:off x="5096463" y="6461309"/>
            <a:ext cx="3886200" cy="276999"/>
          </a:xfrm>
          <a:prstGeom prst="rect">
            <a:avLst/>
          </a:prstGeom>
          <a:noFill/>
        </p:spPr>
        <p:txBody>
          <a:bodyPr wrap="square" rtlCol="0">
            <a:spAutoFit/>
          </a:bodyPr>
          <a:lstStyle/>
          <a:p>
            <a:pPr defTabSz="914400">
              <a:buFont typeface="Arial" panose="020B0604020202020204" pitchFamily="34" charset="0"/>
              <a:buNone/>
            </a:pPr>
            <a:r>
              <a:rPr lang="en-US" sz="1200" dirty="0">
                <a:solidFill>
                  <a:prstClr val="black"/>
                </a:solidFill>
                <a:latin typeface="Calibri"/>
              </a:rPr>
              <a:t>https://</a:t>
            </a:r>
            <a:r>
              <a:rPr lang="en-US" sz="1200" dirty="0" err="1">
                <a:solidFill>
                  <a:prstClr val="black"/>
                </a:solidFill>
                <a:latin typeface="Calibri"/>
              </a:rPr>
              <a:t>www.nature.com</a:t>
            </a:r>
            <a:r>
              <a:rPr lang="en-US" sz="1200" dirty="0">
                <a:solidFill>
                  <a:prstClr val="black"/>
                </a:solidFill>
                <a:latin typeface="Calibri"/>
              </a:rPr>
              <a:t>/articles/d41586-018-03918-7</a:t>
            </a:r>
          </a:p>
        </p:txBody>
      </p:sp>
      <p:sp>
        <p:nvSpPr>
          <p:cNvPr id="7" name="TextBox 6"/>
          <p:cNvSpPr txBox="1"/>
          <p:nvPr/>
        </p:nvSpPr>
        <p:spPr>
          <a:xfrm>
            <a:off x="579804" y="745510"/>
            <a:ext cx="8564196" cy="584776"/>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200" b="1" dirty="0">
                <a:ln w="11430"/>
                <a:solidFill>
                  <a:srgbClr val="000000"/>
                </a:solidFill>
                <a:effectLst>
                  <a:outerShdw blurRad="80000" dist="40000" dir="5040000" algn="tl">
                    <a:srgbClr val="000000">
                      <a:alpha val="30000"/>
                    </a:srgbClr>
                  </a:outerShdw>
                </a:effectLst>
              </a:rPr>
              <a:t>Advertisement versus public spending for food</a:t>
            </a:r>
          </a:p>
        </p:txBody>
      </p:sp>
    </p:spTree>
    <p:extLst>
      <p:ext uri="{BB962C8B-B14F-4D97-AF65-F5344CB8AC3E}">
        <p14:creationId xmlns:p14="http://schemas.microsoft.com/office/powerpoint/2010/main" val="2201786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solidFill>
                  <a:srgbClr val="FFFFFF"/>
                </a:solidFill>
              </a:rPr>
              <a:t>Climate Change &amp; Food Security</a:t>
            </a:r>
            <a:br>
              <a:rPr lang="en-US" sz="3600" b="1" dirty="0">
                <a:solidFill>
                  <a:srgbClr val="FFFFFF"/>
                </a:solidFill>
              </a:rPr>
            </a:br>
            <a:r>
              <a:rPr lang="en-US" sz="3600" b="1" dirty="0">
                <a:solidFill>
                  <a:srgbClr val="FFFFFF"/>
                </a:solidFill>
              </a:rPr>
              <a:t>Complex Relationship</a:t>
            </a:r>
          </a:p>
        </p:txBody>
      </p:sp>
      <p:pic>
        <p:nvPicPr>
          <p:cNvPr id="4" name="Content Placeholder 3" descr="tarim-3-640x329.jpg"/>
          <p:cNvPicPr>
            <a:picLocks noGrp="1" noChangeAspect="1"/>
          </p:cNvPicPr>
          <p:nvPr>
            <p:ph idx="1"/>
          </p:nvPr>
        </p:nvPicPr>
        <p:blipFill>
          <a:blip r:embed="rId2">
            <a:extLst>
              <a:ext uri="{28A0092B-C50C-407E-A947-70E740481C1C}">
                <a14:useLocalDpi xmlns:a14="http://schemas.microsoft.com/office/drawing/2010/main" val="0"/>
              </a:ext>
            </a:extLst>
          </a:blip>
          <a:srcRect l="3264" r="3264"/>
          <a:stretch>
            <a:fillRect/>
          </a:stretch>
        </p:blipFill>
        <p:spPr>
          <a:xfrm>
            <a:off x="457200" y="1658145"/>
            <a:ext cx="8229600" cy="4468018"/>
          </a:xfrm>
          <a:ln>
            <a:noFill/>
          </a:ln>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a:solidFill>
                  <a:srgbClr val="FFFFFF"/>
                </a:solidFill>
              </a:rPr>
              <a:t>Climate Change &amp; Food Security</a:t>
            </a:r>
            <a:br>
              <a:rPr lang="en-US" sz="3600" b="1">
                <a:solidFill>
                  <a:srgbClr val="FFFFFF"/>
                </a:solidFill>
              </a:rPr>
            </a:br>
            <a:r>
              <a:rPr lang="en-US" sz="3600" b="1">
                <a:solidFill>
                  <a:srgbClr val="FFFFFF"/>
                </a:solidFill>
              </a:rPr>
              <a:t>Complex Relationship</a:t>
            </a:r>
            <a:endParaRPr lang="en-US" sz="3600" b="1" dirty="0">
              <a:solidFill>
                <a:srgbClr val="FFFFFF"/>
              </a:solidFill>
            </a:endParaRPr>
          </a:p>
        </p:txBody>
      </p:sp>
      <p:sp>
        <p:nvSpPr>
          <p:cNvPr id="6" name="TextBox 5"/>
          <p:cNvSpPr txBox="1"/>
          <p:nvPr/>
        </p:nvSpPr>
        <p:spPr>
          <a:xfrm>
            <a:off x="457200" y="427038"/>
            <a:ext cx="8228692" cy="584776"/>
          </a:xfrm>
          <a:prstGeom prst="rect">
            <a:avLst/>
          </a:prstGeom>
          <a:noFill/>
        </p:spPr>
        <p:txBody>
          <a:bodyPr wrap="square" rtlCol="0">
            <a:spAutoFit/>
          </a:bodyPr>
          <a:lstStyle/>
          <a:p>
            <a:r>
              <a:rPr lang="en-US" sz="3200" b="1" dirty="0"/>
              <a:t>Universal existential threat: Climate Change</a:t>
            </a:r>
          </a:p>
        </p:txBody>
      </p:sp>
      <p:sp>
        <p:nvSpPr>
          <p:cNvPr id="7" name="Rectangle 6"/>
          <p:cNvSpPr/>
          <p:nvPr/>
        </p:nvSpPr>
        <p:spPr>
          <a:xfrm>
            <a:off x="609600" y="1011814"/>
            <a:ext cx="8077200" cy="646331"/>
          </a:xfrm>
          <a:prstGeom prst="rect">
            <a:avLst/>
          </a:prstGeom>
        </p:spPr>
        <p:txBody>
          <a:bodyPr wrap="square">
            <a:spAutoFit/>
          </a:bodyPr>
          <a:lstStyle/>
          <a:p>
            <a:r>
              <a:rPr lang="en-US" dirty="0"/>
              <a:t>80% of all disasters, pushed  26 million to acute food insecurity in 2018, mostly in Africa, nearly 23 million people in 20 countries are acutely food insecure. </a:t>
            </a:r>
          </a:p>
        </p:txBody>
      </p:sp>
    </p:spTree>
    <p:extLst>
      <p:ext uri="{BB962C8B-B14F-4D97-AF65-F5344CB8AC3E}">
        <p14:creationId xmlns:p14="http://schemas.microsoft.com/office/powerpoint/2010/main" val="2298464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Extreme weather events:</a:t>
            </a:r>
            <a:br>
              <a:rPr lang="en-US" dirty="0"/>
            </a:br>
            <a:r>
              <a:rPr lang="en-US" dirty="0"/>
              <a:t>Drought, flood &amp; mudslide</a:t>
            </a:r>
          </a:p>
        </p:txBody>
      </p:sp>
      <p:pic>
        <p:nvPicPr>
          <p:cNvPr id="4" name="Content Placeholder 3" descr="Extreme Weather and Climate Change.JPG"/>
          <p:cNvPicPr>
            <a:picLocks noGrp="1" noChangeAspect="1"/>
          </p:cNvPicPr>
          <p:nvPr>
            <p:ph idx="1"/>
          </p:nvPr>
        </p:nvPicPr>
        <p:blipFill>
          <a:blip r:embed="rId2">
            <a:extLst>
              <a:ext uri="{28A0092B-C50C-407E-A947-70E740481C1C}">
                <a14:useLocalDpi xmlns:a14="http://schemas.microsoft.com/office/drawing/2010/main" val="0"/>
              </a:ext>
            </a:extLst>
          </a:blip>
          <a:srcRect t="20387" b="20387"/>
          <a:stretch>
            <a:fillRect/>
          </a:stretch>
        </p:blipFill>
        <p:spPr>
          <a:xfrm>
            <a:off x="457200" y="1417638"/>
            <a:ext cx="8229600" cy="4708525"/>
          </a:xfrm>
        </p:spPr>
      </p:pic>
    </p:spTree>
    <p:extLst>
      <p:ext uri="{BB962C8B-B14F-4D97-AF65-F5344CB8AC3E}">
        <p14:creationId xmlns:p14="http://schemas.microsoft.com/office/powerpoint/2010/main" val="593716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Climate-Influences-People5.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451" t="527" r="-2226" b="-46"/>
          <a:stretch/>
        </p:blipFill>
        <p:spPr>
          <a:xfrm>
            <a:off x="-684997" y="1"/>
            <a:ext cx="10260688" cy="7771210"/>
          </a:xfrm>
        </p:spPr>
      </p:pic>
    </p:spTree>
    <p:extLst>
      <p:ext uri="{BB962C8B-B14F-4D97-AF65-F5344CB8AC3E}">
        <p14:creationId xmlns:p14="http://schemas.microsoft.com/office/powerpoint/2010/main" val="1847388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000000"/>
                </a:solidFill>
                <a:effectLst>
                  <a:outerShdw blurRad="80000" dist="40000" dir="5040000" algn="tl">
                    <a:srgbClr val="000000">
                      <a:alpha val="30000"/>
                    </a:srgbClr>
                  </a:outerShdw>
                </a:effectLst>
              </a:rPr>
              <a:t>Rising Temperature 1960-2020</a:t>
            </a:r>
          </a:p>
        </p:txBody>
      </p:sp>
      <p:sp>
        <p:nvSpPr>
          <p:cNvPr id="3" name="Content Placeholder 2"/>
          <p:cNvSpPr>
            <a:spLocks noGrp="1"/>
          </p:cNvSpPr>
          <p:nvPr>
            <p:ph idx="1"/>
          </p:nvPr>
        </p:nvSpPr>
        <p:spPr/>
        <p:txBody>
          <a:bodyPr/>
          <a:lstStyle/>
          <a:p>
            <a:endParaRPr lang="en-US"/>
          </a:p>
        </p:txBody>
      </p:sp>
      <p:pic>
        <p:nvPicPr>
          <p:cNvPr id="4" name="Picture 3" descr="temperature_533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019" y="1417637"/>
            <a:ext cx="7632689" cy="4708525"/>
          </a:xfrm>
          <a:prstGeom prst="rect">
            <a:avLst/>
          </a:prstGeom>
        </p:spPr>
      </p:pic>
    </p:spTree>
    <p:extLst>
      <p:ext uri="{BB962C8B-B14F-4D97-AF65-F5344CB8AC3E}">
        <p14:creationId xmlns:p14="http://schemas.microsoft.com/office/powerpoint/2010/main" val="2798582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Food safety secuirty FAO (dragged).pdf"/>
          <p:cNvPicPr>
            <a:picLocks noGrp="1" noChangeAspect="1"/>
          </p:cNvPicPr>
          <p:nvPr>
            <p:ph idx="1"/>
          </p:nvPr>
        </p:nvPicPr>
        <p:blipFill rotWithShape="1">
          <a:blip r:embed="rId2">
            <a:extLst>
              <a:ext uri="{28A0092B-C50C-407E-A947-70E740481C1C}">
                <a14:useLocalDpi xmlns:a14="http://schemas.microsoft.com/office/drawing/2010/main" val="0"/>
              </a:ext>
            </a:extLst>
          </a:blip>
          <a:srcRect l="-5556" t="-147" r="-8919" b="1479"/>
          <a:stretch/>
        </p:blipFill>
        <p:spPr>
          <a:xfrm>
            <a:off x="0" y="423313"/>
            <a:ext cx="9420867" cy="6090052"/>
          </a:xfrm>
        </p:spPr>
      </p:pic>
    </p:spTree>
    <p:extLst>
      <p:ext uri="{BB962C8B-B14F-4D97-AF65-F5344CB8AC3E}">
        <p14:creationId xmlns:p14="http://schemas.microsoft.com/office/powerpoint/2010/main" val="3462929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 </a:t>
            </a:r>
            <a:r>
              <a:rPr lang="en-US" b="1" dirty="0">
                <a:solidFill>
                  <a:srgbClr val="000000"/>
                </a:solidFill>
              </a:rPr>
              <a:t>Impact on Crop Yields</a:t>
            </a:r>
          </a:p>
        </p:txBody>
      </p:sp>
      <p:sp>
        <p:nvSpPr>
          <p:cNvPr id="3" name="Content Placeholder 2"/>
          <p:cNvSpPr>
            <a:spLocks noGrp="1"/>
          </p:cNvSpPr>
          <p:nvPr>
            <p:ph idx="1"/>
          </p:nvPr>
        </p:nvSpPr>
        <p:spPr/>
        <p:txBody>
          <a:bodyPr>
            <a:normAutofit lnSpcReduction="10000"/>
          </a:bodyPr>
          <a:lstStyle/>
          <a:p>
            <a:r>
              <a:rPr lang="en-US" dirty="0"/>
              <a:t>By 2050, the </a:t>
            </a:r>
            <a:r>
              <a:rPr lang="en-US" u="sng" dirty="0">
                <a:solidFill>
                  <a:srgbClr val="FF0000"/>
                </a:solidFill>
              </a:rPr>
              <a:t>average yield </a:t>
            </a:r>
            <a:r>
              <a:rPr lang="en-US" dirty="0"/>
              <a:t>of maize, sorghum, millet, groundnut and cassava will decline by 22%, 17%, 17%, 18% and 8% respectively. </a:t>
            </a:r>
          </a:p>
          <a:p>
            <a:r>
              <a:rPr lang="en-US" dirty="0"/>
              <a:t>Several countries could see </a:t>
            </a:r>
            <a:r>
              <a:rPr lang="en-US" u="sng" dirty="0">
                <a:solidFill>
                  <a:srgbClr val="FF0000"/>
                </a:solidFill>
              </a:rPr>
              <a:t>overall crop yields fall by 50%.</a:t>
            </a:r>
          </a:p>
          <a:p>
            <a:r>
              <a:rPr lang="en-US" dirty="0"/>
              <a:t>Expansion of pests, crop diseases, stressing livestock</a:t>
            </a:r>
          </a:p>
          <a:p>
            <a:r>
              <a:rPr lang="en-US" dirty="0"/>
              <a:t>Lower productivity higher price: Maize by 4%, rice 7%, wheat 15%</a:t>
            </a:r>
          </a:p>
          <a:p>
            <a:endParaRPr lang="en-US" dirty="0"/>
          </a:p>
        </p:txBody>
      </p:sp>
    </p:spTree>
    <p:extLst>
      <p:ext uri="{BB962C8B-B14F-4D97-AF65-F5344CB8AC3E}">
        <p14:creationId xmlns:p14="http://schemas.microsoft.com/office/powerpoint/2010/main" val="528767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effectLst>
                  <a:outerShdw blurRad="80000" dist="40000" dir="5040000" algn="tl">
                    <a:srgbClr val="000000">
                      <a:alpha val="30000"/>
                    </a:srgbClr>
                  </a:outerShdw>
                </a:effectLst>
              </a:rPr>
              <a:t>Global Malnutrition</a:t>
            </a:r>
          </a:p>
        </p:txBody>
      </p:sp>
      <p:sp>
        <p:nvSpPr>
          <p:cNvPr id="3" name="Content Placeholder 2"/>
          <p:cNvSpPr>
            <a:spLocks noGrp="1"/>
          </p:cNvSpPr>
          <p:nvPr>
            <p:ph idx="1"/>
          </p:nvPr>
        </p:nvSpPr>
        <p:spPr>
          <a:xfrm>
            <a:off x="4559568" y="1600200"/>
            <a:ext cx="4127231" cy="4525963"/>
          </a:xfrm>
        </p:spPr>
        <p:txBody>
          <a:bodyPr>
            <a:normAutofit fontScale="77500" lnSpcReduction="20000"/>
          </a:bodyPr>
          <a:lstStyle/>
          <a:p>
            <a:r>
              <a:rPr lang="en-US" dirty="0"/>
              <a:t>5 to 6 million children die every year from malnutrition and related diseases</a:t>
            </a:r>
          </a:p>
          <a:p>
            <a:r>
              <a:rPr lang="en-US" b="1" dirty="0"/>
              <a:t>151 million </a:t>
            </a:r>
            <a:r>
              <a:rPr lang="en-US" dirty="0"/>
              <a:t>under 5 stunted &amp; wasted ( 50 mil);</a:t>
            </a:r>
          </a:p>
          <a:p>
            <a:r>
              <a:rPr lang="en-US" dirty="0"/>
              <a:t>38 mil. overweight</a:t>
            </a:r>
          </a:p>
          <a:p>
            <a:r>
              <a:rPr lang="en-US" b="1" dirty="0"/>
              <a:t>2 billion </a:t>
            </a:r>
            <a:r>
              <a:rPr lang="en-US" dirty="0"/>
              <a:t>suffer from </a:t>
            </a:r>
            <a:r>
              <a:rPr lang="en-US" dirty="0" err="1"/>
              <a:t>undernutrition</a:t>
            </a:r>
            <a:r>
              <a:rPr lang="en-US" dirty="0"/>
              <a:t>, and micronutrient deficiency</a:t>
            </a:r>
          </a:p>
          <a:p>
            <a:r>
              <a:rPr lang="en-US" b="1" dirty="0"/>
              <a:t>1.2 billion </a:t>
            </a:r>
            <a:r>
              <a:rPr lang="en-US" dirty="0"/>
              <a:t>adult are overweight and 700,000 obese</a:t>
            </a:r>
          </a:p>
          <a:p>
            <a:endParaRPr lang="en-US" dirty="0"/>
          </a:p>
        </p:txBody>
      </p:sp>
      <p:pic>
        <p:nvPicPr>
          <p:cNvPr id="5" name="Picture 4" descr="Unknow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10" y="1808550"/>
            <a:ext cx="4385958" cy="3627091"/>
          </a:xfrm>
          <a:prstGeom prst="rect">
            <a:avLst/>
          </a:prstGeom>
        </p:spPr>
      </p:pic>
    </p:spTree>
    <p:extLst>
      <p:ext uri="{BB962C8B-B14F-4D97-AF65-F5344CB8AC3E}">
        <p14:creationId xmlns:p14="http://schemas.microsoft.com/office/powerpoint/2010/main" val="2792691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0000"/>
                </a:solidFill>
              </a:rPr>
              <a:t>Impact on Hunger &amp; Malnutrition</a:t>
            </a:r>
          </a:p>
        </p:txBody>
      </p:sp>
      <p:sp>
        <p:nvSpPr>
          <p:cNvPr id="3" name="Content Placeholder 2"/>
          <p:cNvSpPr>
            <a:spLocks noGrp="1"/>
          </p:cNvSpPr>
          <p:nvPr>
            <p:ph idx="1"/>
          </p:nvPr>
        </p:nvSpPr>
        <p:spPr/>
        <p:txBody>
          <a:bodyPr>
            <a:normAutofit fontScale="40000" lnSpcReduction="20000"/>
          </a:bodyPr>
          <a:lstStyle/>
          <a:p>
            <a:r>
              <a:rPr lang="en-US" sz="8600" dirty="0"/>
              <a:t>10 to 20% hunger increase by 2050</a:t>
            </a:r>
          </a:p>
          <a:p>
            <a:r>
              <a:rPr lang="en-US" sz="8600" dirty="0"/>
              <a:t>65% of them in Sub Saharan Africa</a:t>
            </a:r>
          </a:p>
          <a:p>
            <a:r>
              <a:rPr lang="en-US" sz="8600" dirty="0"/>
              <a:t>Not only quantity but quality: malnutrition</a:t>
            </a:r>
          </a:p>
          <a:p>
            <a:pPr lvl="1"/>
            <a:r>
              <a:rPr lang="en-US" sz="8600" dirty="0"/>
              <a:t>Zinc deficiency ( CO2 impact)</a:t>
            </a:r>
          </a:p>
          <a:p>
            <a:pPr lvl="1"/>
            <a:r>
              <a:rPr lang="en-US" sz="8600" dirty="0"/>
              <a:t>Decline of pollinators</a:t>
            </a:r>
          </a:p>
          <a:p>
            <a:pPr lvl="1"/>
            <a:r>
              <a:rPr lang="en-US" sz="8600" dirty="0"/>
              <a:t>Unknown impacts due to biological and chemical interaction</a:t>
            </a:r>
          </a:p>
          <a:p>
            <a:pPr lvl="1"/>
            <a:endParaRPr lang="en-US" dirty="0"/>
          </a:p>
          <a:p>
            <a:pPr lvl="1"/>
            <a:endParaRPr lang="en-US" dirty="0"/>
          </a:p>
          <a:p>
            <a:pPr lvl="1"/>
            <a:endParaRPr lang="en-US" dirty="0"/>
          </a:p>
          <a:p>
            <a:pPr lvl="1"/>
            <a:endParaRPr lang="en-US" dirty="0"/>
          </a:p>
          <a:p>
            <a:r>
              <a:rPr lang="en-US" dirty="0"/>
              <a:t> </a:t>
            </a:r>
          </a:p>
        </p:txBody>
      </p:sp>
    </p:spTree>
    <p:extLst>
      <p:ext uri="{BB962C8B-B14F-4D97-AF65-F5344CB8AC3E}">
        <p14:creationId xmlns:p14="http://schemas.microsoft.com/office/powerpoint/2010/main" val="3312834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0000"/>
                </a:solidFill>
              </a:rPr>
              <a:t>Impact on water: Indus, Ganges, Yangtze</a:t>
            </a:r>
          </a:p>
        </p:txBody>
      </p:sp>
      <p:pic>
        <p:nvPicPr>
          <p:cNvPr id="3" name="Picture 2" descr="60dec790eeb97b5424e03b8bd8bbe23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7637"/>
            <a:ext cx="8648700" cy="3921042"/>
          </a:xfrm>
          <a:prstGeom prst="rect">
            <a:avLst/>
          </a:prstGeom>
        </p:spPr>
      </p:pic>
    </p:spTree>
    <p:extLst>
      <p:ext uri="{BB962C8B-B14F-4D97-AF65-F5344CB8AC3E}">
        <p14:creationId xmlns:p14="http://schemas.microsoft.com/office/powerpoint/2010/main" val="29148173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488407"/>
          </a:xfrm>
        </p:spPr>
        <p:txBody>
          <a:bodyPr>
            <a:normAutofit/>
          </a:bodyPr>
          <a:lstStyle/>
          <a:p>
            <a:r>
              <a:rPr lang="en-US" sz="3600" b="1" dirty="0">
                <a:solidFill>
                  <a:srgbClr val="000000"/>
                </a:solidFill>
              </a:rPr>
              <a:t>Falling water tables, slowing irrigation</a:t>
            </a:r>
            <a:br>
              <a:rPr lang="en-US" sz="3600" dirty="0">
                <a:solidFill>
                  <a:srgbClr val="000000"/>
                </a:solidFill>
              </a:rPr>
            </a:br>
            <a:endParaRPr lang="en-US" sz="3600" dirty="0">
              <a:solidFill>
                <a:srgbClr val="000000"/>
              </a:solidFill>
            </a:endParaRPr>
          </a:p>
        </p:txBody>
      </p:sp>
      <p:pic>
        <p:nvPicPr>
          <p:cNvPr id="4" name="Content Placeholder 3" descr="fig1_7.jpg"/>
          <p:cNvPicPr>
            <a:picLocks noGrp="1" noChangeAspect="1"/>
          </p:cNvPicPr>
          <p:nvPr>
            <p:ph idx="1"/>
          </p:nvPr>
        </p:nvPicPr>
        <p:blipFill>
          <a:blip r:embed="rId3">
            <a:extLst>
              <a:ext uri="{28A0092B-C50C-407E-A947-70E740481C1C}">
                <a14:useLocalDpi xmlns:a14="http://schemas.microsoft.com/office/drawing/2010/main" val="0"/>
              </a:ext>
            </a:extLst>
          </a:blip>
          <a:srcRect t="8716" b="8716"/>
          <a:stretch>
            <a:fillRect/>
          </a:stretch>
        </p:blipFill>
        <p:spPr>
          <a:xfrm>
            <a:off x="457200" y="1763045"/>
            <a:ext cx="8229600" cy="4363118"/>
          </a:xfrm>
        </p:spPr>
      </p:pic>
    </p:spTree>
    <p:extLst>
      <p:ext uri="{BB962C8B-B14F-4D97-AF65-F5344CB8AC3E}">
        <p14:creationId xmlns:p14="http://schemas.microsoft.com/office/powerpoint/2010/main" val="3632269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428" y="320973"/>
            <a:ext cx="8229600" cy="1143000"/>
          </a:xfrm>
        </p:spPr>
        <p:txBody>
          <a:bodyPr>
            <a:normAutofit fontScale="90000"/>
          </a:bodyPr>
          <a:lstStyle/>
          <a:p>
            <a:r>
              <a:rPr lang="en-US" b="1" dirty="0">
                <a:solidFill>
                  <a:srgbClr val="000000"/>
                </a:solidFill>
              </a:rPr>
              <a:t>Greatest driver of climate change: </a:t>
            </a:r>
            <a:r>
              <a:rPr lang="en-US" sz="3600" b="1" dirty="0">
                <a:solidFill>
                  <a:srgbClr val="000000"/>
                </a:solidFill>
              </a:rPr>
              <a:t>Industrial agriculture</a:t>
            </a:r>
            <a:br>
              <a:rPr lang="en-US" sz="3600" b="1" dirty="0">
                <a:solidFill>
                  <a:srgbClr val="000000"/>
                </a:solidFill>
              </a:rPr>
            </a:br>
            <a:r>
              <a:rPr lang="en-US" sz="3600" b="1" dirty="0">
                <a:solidFill>
                  <a:srgbClr val="000000"/>
                </a:solidFill>
              </a:rPr>
              <a:t>50% more food in 2050?</a:t>
            </a:r>
          </a:p>
        </p:txBody>
      </p:sp>
      <p:pic>
        <p:nvPicPr>
          <p:cNvPr id="4" name="Content Placeholder 3" descr="0522_mz_farming.jpg"/>
          <p:cNvPicPr>
            <a:picLocks noGrp="1" noChangeAspect="1"/>
          </p:cNvPicPr>
          <p:nvPr>
            <p:ph idx="1"/>
          </p:nvPr>
        </p:nvPicPr>
        <p:blipFill>
          <a:blip r:embed="rId2">
            <a:extLst>
              <a:ext uri="{28A0092B-C50C-407E-A947-70E740481C1C}">
                <a14:useLocalDpi xmlns:a14="http://schemas.microsoft.com/office/drawing/2010/main" val="0"/>
              </a:ext>
            </a:extLst>
          </a:blip>
          <a:srcRect l="4542" r="4542"/>
          <a:stretch>
            <a:fillRect/>
          </a:stretch>
        </p:blipFill>
        <p:spPr/>
      </p:pic>
    </p:spTree>
    <p:extLst>
      <p:ext uri="{BB962C8B-B14F-4D97-AF65-F5344CB8AC3E}">
        <p14:creationId xmlns:p14="http://schemas.microsoft.com/office/powerpoint/2010/main" val="2645859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Land Degradation </a:t>
            </a:r>
          </a:p>
        </p:txBody>
      </p:sp>
      <p:sp>
        <p:nvSpPr>
          <p:cNvPr id="3" name="Content Placeholder 2"/>
          <p:cNvSpPr>
            <a:spLocks noGrp="1"/>
          </p:cNvSpPr>
          <p:nvPr>
            <p:ph idx="1"/>
          </p:nvPr>
        </p:nvSpPr>
        <p:spPr/>
        <p:txBody>
          <a:bodyPr/>
          <a:lstStyle/>
          <a:p>
            <a:r>
              <a:rPr lang="en-US" dirty="0"/>
              <a:t>29% of global land, where 3.2 billion people reside</a:t>
            </a:r>
          </a:p>
          <a:p>
            <a:r>
              <a:rPr lang="en-US" dirty="0"/>
              <a:t>33 % of the oceans fish stock are overfished </a:t>
            </a:r>
          </a:p>
        </p:txBody>
      </p:sp>
      <p:pic>
        <p:nvPicPr>
          <p:cNvPr id="4" name="Picture 3"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645082"/>
            <a:ext cx="3721100" cy="2184400"/>
          </a:xfrm>
          <a:prstGeom prst="rect">
            <a:avLst/>
          </a:prstGeom>
        </p:spPr>
      </p:pic>
      <p:pic>
        <p:nvPicPr>
          <p:cNvPr id="5" name="Picture 4" descr="images-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036" y="3675188"/>
            <a:ext cx="3683000" cy="2209800"/>
          </a:xfrm>
          <a:prstGeom prst="rect">
            <a:avLst/>
          </a:prstGeom>
        </p:spPr>
      </p:pic>
    </p:spTree>
    <p:extLst>
      <p:ext uri="{BB962C8B-B14F-4D97-AF65-F5344CB8AC3E}">
        <p14:creationId xmlns:p14="http://schemas.microsoft.com/office/powerpoint/2010/main" val="41379508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Loss of biodiversity</a:t>
            </a:r>
          </a:p>
        </p:txBody>
      </p:sp>
      <p:pic>
        <p:nvPicPr>
          <p:cNvPr id="4" name="Content Placeholder 3" descr="theCurrentSituation.png"/>
          <p:cNvPicPr>
            <a:picLocks noGrp="1" noChangeAspect="1"/>
          </p:cNvPicPr>
          <p:nvPr>
            <p:ph idx="1"/>
          </p:nvPr>
        </p:nvPicPr>
        <p:blipFill rotWithShape="1">
          <a:blip r:embed="rId3">
            <a:extLst>
              <a:ext uri="{28A0092B-C50C-407E-A947-70E740481C1C}">
                <a14:useLocalDpi xmlns:a14="http://schemas.microsoft.com/office/drawing/2010/main" val="0"/>
              </a:ext>
            </a:extLst>
          </a:blip>
          <a:srcRect t="5597" b="460"/>
          <a:stretch/>
        </p:blipFill>
        <p:spPr>
          <a:xfrm>
            <a:off x="457200" y="1600200"/>
            <a:ext cx="8229600" cy="5148999"/>
          </a:xfrm>
        </p:spPr>
      </p:pic>
    </p:spTree>
    <p:extLst>
      <p:ext uri="{BB962C8B-B14F-4D97-AF65-F5344CB8AC3E}">
        <p14:creationId xmlns:p14="http://schemas.microsoft.com/office/powerpoint/2010/main" val="1820377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IPBES Report May 2019 </a:t>
            </a:r>
            <a:br>
              <a:rPr lang="en-US" sz="2800" dirty="0"/>
            </a:br>
            <a:r>
              <a:rPr lang="en-US" sz="2800" dirty="0"/>
              <a:t>Declining of Earth’s natural life support  </a:t>
            </a:r>
          </a:p>
        </p:txBody>
      </p:sp>
      <p:pic>
        <p:nvPicPr>
          <p:cNvPr id="4" name="Content Placeholder 3" descr="IPBES 7 LAUNCH.png"/>
          <p:cNvPicPr>
            <a:picLocks noGrp="1" noChangeAspect="1"/>
          </p:cNvPicPr>
          <p:nvPr>
            <p:ph idx="1"/>
          </p:nvPr>
        </p:nvPicPr>
        <p:blipFill>
          <a:blip r:embed="rId3">
            <a:extLst>
              <a:ext uri="{28A0092B-C50C-407E-A947-70E740481C1C}">
                <a14:useLocalDpi xmlns:a14="http://schemas.microsoft.com/office/drawing/2010/main" val="0"/>
              </a:ext>
            </a:extLst>
          </a:blip>
          <a:srcRect l="754" r="754"/>
          <a:stretch>
            <a:fillRect/>
          </a:stretch>
        </p:blipFill>
        <p:spPr/>
      </p:pic>
    </p:spTree>
    <p:extLst>
      <p:ext uri="{BB962C8B-B14F-4D97-AF65-F5344CB8AC3E}">
        <p14:creationId xmlns:p14="http://schemas.microsoft.com/office/powerpoint/2010/main" val="1485589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85837"/>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000000"/>
                </a:solidFill>
                <a:effectLst>
                  <a:outerShdw blurRad="80000" dist="40000" dir="5040000" algn="tl">
                    <a:srgbClr val="000000">
                      <a:alpha val="30000"/>
                    </a:srgbClr>
                  </a:outerShdw>
                </a:effectLst>
              </a:rPr>
              <a:t>Livestock</a:t>
            </a:r>
          </a:p>
        </p:txBody>
      </p:sp>
      <p:pic>
        <p:nvPicPr>
          <p:cNvPr id="4" name="Content Placeholder 3" descr="Beef-Cattle-Factory-Farm-Socially-Responsible-Agriculture-Flickr.jpg"/>
          <p:cNvPicPr>
            <a:picLocks noGrp="1" noChangeAspect="1"/>
          </p:cNvPicPr>
          <p:nvPr>
            <p:ph idx="1"/>
          </p:nvPr>
        </p:nvPicPr>
        <p:blipFill>
          <a:blip r:embed="rId3">
            <a:extLst>
              <a:ext uri="{28A0092B-C50C-407E-A947-70E740481C1C}">
                <a14:useLocalDpi xmlns:a14="http://schemas.microsoft.com/office/drawing/2010/main" val="0"/>
              </a:ext>
            </a:extLst>
          </a:blip>
          <a:srcRect t="6803" b="6803"/>
          <a:stretch>
            <a:fillRect/>
          </a:stretch>
        </p:blipFill>
        <p:spPr>
          <a:xfrm>
            <a:off x="457200" y="1260475"/>
            <a:ext cx="8229600" cy="4525963"/>
          </a:xfrm>
        </p:spPr>
      </p:pic>
      <p:sp>
        <p:nvSpPr>
          <p:cNvPr id="5" name="Rectangle 4"/>
          <p:cNvSpPr/>
          <p:nvPr/>
        </p:nvSpPr>
        <p:spPr>
          <a:xfrm>
            <a:off x="1134977" y="1260475"/>
            <a:ext cx="6904447" cy="2677656"/>
          </a:xfrm>
          <a:prstGeom prst="rect">
            <a:avLst/>
          </a:prstGeom>
        </p:spPr>
        <p:txBody>
          <a:bodyPr wrap="square">
            <a:spAutoFit/>
          </a:bodyPr>
          <a:lstStyle/>
          <a:p>
            <a:r>
              <a:rPr lang="en-US" sz="2800" dirty="0">
                <a:solidFill>
                  <a:srgbClr val="FFFF00"/>
                </a:solidFill>
              </a:rPr>
              <a:t>1/3 of global agricultural GDP;</a:t>
            </a:r>
          </a:p>
          <a:p>
            <a:r>
              <a:rPr lang="en-US" sz="2800" dirty="0">
                <a:solidFill>
                  <a:srgbClr val="FFFF00"/>
                </a:solidFill>
              </a:rPr>
              <a:t>Largest user of land resources:</a:t>
            </a:r>
            <a:r>
              <a:rPr lang="en-US" sz="2800" baseline="0" dirty="0">
                <a:solidFill>
                  <a:srgbClr val="FFFF00"/>
                </a:solidFill>
              </a:rPr>
              <a:t> </a:t>
            </a:r>
            <a:r>
              <a:rPr lang="en-US" sz="2800" dirty="0">
                <a:solidFill>
                  <a:srgbClr val="FFFF00"/>
                </a:solidFill>
              </a:rPr>
              <a:t>26% of global land and feed crops; 1/3 of arable land;</a:t>
            </a:r>
          </a:p>
          <a:p>
            <a:pPr>
              <a:defRPr/>
            </a:pPr>
            <a:r>
              <a:rPr lang="en-US" sz="2800" dirty="0">
                <a:solidFill>
                  <a:srgbClr val="FFFF00"/>
                </a:solidFill>
              </a:rPr>
              <a:t>It has profound effects on the environment: indirect land-use changes and feed crop production. </a:t>
            </a:r>
          </a:p>
        </p:txBody>
      </p:sp>
    </p:spTree>
    <p:extLst>
      <p:ext uri="{BB962C8B-B14F-4D97-AF65-F5344CB8AC3E}">
        <p14:creationId xmlns:p14="http://schemas.microsoft.com/office/powerpoint/2010/main" val="496310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solidFill>
                  <a:srgbClr val="000000"/>
                </a:solidFill>
                <a:effectLst>
                  <a:outerShdw blurRad="80000" dist="40000" dir="5040000" algn="tl">
                    <a:srgbClr val="000000">
                      <a:alpha val="30000"/>
                    </a:srgbClr>
                  </a:outerShdw>
                </a:effectLst>
              </a:rPr>
              <a:t>Rising populations &amp; Changing eating habits</a:t>
            </a:r>
          </a:p>
        </p:txBody>
      </p:sp>
      <p:sp>
        <p:nvSpPr>
          <p:cNvPr id="5" name="Text Placeholder 4"/>
          <p:cNvSpPr>
            <a:spLocks noGrp="1"/>
          </p:cNvSpPr>
          <p:nvPr>
            <p:ph type="body" idx="1"/>
          </p:nvPr>
        </p:nvSpPr>
        <p:spPr/>
        <p:txBody>
          <a:bodyPr/>
          <a:lstStyle/>
          <a:p>
            <a:endParaRPr lang="en-US"/>
          </a:p>
        </p:txBody>
      </p:sp>
      <p:sp>
        <p:nvSpPr>
          <p:cNvPr id="6" name="Content Placeholder 5"/>
          <p:cNvSpPr>
            <a:spLocks noGrp="1"/>
          </p:cNvSpPr>
          <p:nvPr>
            <p:ph sz="half" idx="2"/>
          </p:nvPr>
        </p:nvSpPr>
        <p:spPr/>
        <p:txBody>
          <a:bodyPr/>
          <a:lstStyle/>
          <a:p>
            <a:endParaRPr lang="en-US"/>
          </a:p>
        </p:txBody>
      </p:sp>
      <p:sp>
        <p:nvSpPr>
          <p:cNvPr id="7" name="Text Placeholder 6"/>
          <p:cNvSpPr>
            <a:spLocks noGrp="1"/>
          </p:cNvSpPr>
          <p:nvPr>
            <p:ph type="body" sz="quarter" idx="3"/>
          </p:nvPr>
        </p:nvSpPr>
        <p:spPr/>
        <p:txBody>
          <a:bodyPr>
            <a:normAutofit fontScale="92500" lnSpcReduction="20000"/>
          </a:bodyPr>
          <a:lstStyle/>
          <a:p>
            <a:pPr algn="ctr"/>
            <a:r>
              <a:rPr lang="en-US" dirty="0">
                <a:solidFill>
                  <a:srgbClr val="000000"/>
                </a:solidFill>
              </a:rPr>
              <a:t>9 Billion in 2050 with rising income</a:t>
            </a:r>
          </a:p>
        </p:txBody>
      </p:sp>
      <p:sp>
        <p:nvSpPr>
          <p:cNvPr id="8" name="Content Placeholder 7"/>
          <p:cNvSpPr>
            <a:spLocks noGrp="1"/>
          </p:cNvSpPr>
          <p:nvPr>
            <p:ph sz="quarter" idx="4"/>
          </p:nvPr>
        </p:nvSpPr>
        <p:spPr>
          <a:xfrm>
            <a:off x="4645025" y="2174875"/>
            <a:ext cx="4328140" cy="3951288"/>
          </a:xfrm>
        </p:spPr>
        <p:txBody>
          <a:bodyPr>
            <a:normAutofit/>
          </a:bodyPr>
          <a:lstStyle/>
          <a:p>
            <a:r>
              <a:rPr lang="en-US" dirty="0">
                <a:solidFill>
                  <a:srgbClr val="000000"/>
                </a:solidFill>
              </a:rPr>
              <a:t> </a:t>
            </a:r>
            <a:r>
              <a:rPr lang="en-US" u="sng" dirty="0"/>
              <a:t>50% more food by 2050 </a:t>
            </a:r>
            <a:r>
              <a:rPr lang="en-US" dirty="0"/>
              <a:t>in order to meet global population growth. This will have to be done against a backdrop of rising energy prices and climate change.</a:t>
            </a:r>
          </a:p>
          <a:p>
            <a:r>
              <a:rPr lang="en-US" dirty="0">
                <a:solidFill>
                  <a:srgbClr val="FF0000"/>
                </a:solidFill>
              </a:rPr>
              <a:t> </a:t>
            </a:r>
            <a:r>
              <a:rPr lang="en-US" dirty="0"/>
              <a:t>It will be harder and more expensive to produce.</a:t>
            </a:r>
          </a:p>
          <a:p>
            <a:endParaRPr lang="en-US" dirty="0"/>
          </a:p>
        </p:txBody>
      </p:sp>
      <p:pic>
        <p:nvPicPr>
          <p:cNvPr id="4" name="Content Placeholder 5" descr="highlights39_beef.PNG"/>
          <p:cNvPicPr>
            <a:picLocks noGrp="1" noChangeAspect="1"/>
          </p:cNvPicPr>
          <p:nvPr/>
        </p:nvPicPr>
        <p:blipFill>
          <a:blip r:embed="rId2">
            <a:extLst>
              <a:ext uri="{28A0092B-C50C-407E-A947-70E740481C1C}">
                <a14:useLocalDpi xmlns:a14="http://schemas.microsoft.com/office/drawing/2010/main" val="0"/>
              </a:ext>
            </a:extLst>
          </a:blip>
          <a:srcRect l="10124" r="10124"/>
          <a:stretch>
            <a:fillRect/>
          </a:stretch>
        </p:blipFill>
        <p:spPr>
          <a:xfrm>
            <a:off x="457200" y="1417638"/>
            <a:ext cx="4283075" cy="4638152"/>
          </a:xfrm>
          <a:prstGeom prst="rect">
            <a:avLst/>
          </a:prstGeom>
        </p:spPr>
      </p:pic>
    </p:spTree>
    <p:extLst>
      <p:ext uri="{BB962C8B-B14F-4D97-AF65-F5344CB8AC3E}">
        <p14:creationId xmlns:p14="http://schemas.microsoft.com/office/powerpoint/2010/main" val="3397831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Transforming Food Systems from Industrial Agriculture</a:t>
            </a:r>
          </a:p>
        </p:txBody>
      </p:sp>
      <p:pic>
        <p:nvPicPr>
          <p:cNvPr id="4" name="Content Placeholder 3" descr="0522_mz_farming.jpg"/>
          <p:cNvPicPr>
            <a:picLocks noGrp="1" noChangeAspect="1"/>
          </p:cNvPicPr>
          <p:nvPr>
            <p:ph idx="1"/>
          </p:nvPr>
        </p:nvPicPr>
        <p:blipFill>
          <a:blip r:embed="rId2">
            <a:extLst>
              <a:ext uri="{28A0092B-C50C-407E-A947-70E740481C1C}">
                <a14:useLocalDpi xmlns:a14="http://schemas.microsoft.com/office/drawing/2010/main" val="0"/>
              </a:ext>
            </a:extLst>
          </a:blip>
          <a:srcRect l="4542" r="4542"/>
          <a:stretch>
            <a:fillRect/>
          </a:stretch>
        </p:blipFill>
        <p:spPr/>
      </p:pic>
      <p:pic>
        <p:nvPicPr>
          <p:cNvPr id="5" name="Picture 4" descr="farm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5836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5174" y="251821"/>
            <a:ext cx="7612063" cy="1348379"/>
          </a:xfrm>
        </p:spPr>
        <p:txBody>
          <a:bodyPr>
            <a:normAutofit fontScale="90000"/>
          </a:bodyPr>
          <a:lstStyle/>
          <a:p>
            <a:pPr algn="ctr"/>
            <a:r>
              <a:rPr lang="en-US" sz="3200" b="1" dirty="0">
                <a:solidFill>
                  <a:schemeClr val="bg2">
                    <a:lumMod val="50000"/>
                  </a:schemeClr>
                </a:solidFill>
              </a:rPr>
              <a:t>35 m. in North East Nigeria, South Sudan, Somalia, Yemen, plus Myanmar, DRC in imminent danger of famine</a:t>
            </a:r>
          </a:p>
        </p:txBody>
      </p:sp>
      <p:pic>
        <p:nvPicPr>
          <p:cNvPr id="4" name="Content Placeholder 3" descr="170220_fi6v6_rci-south-sudan-famine_sn635.jpg"/>
          <p:cNvPicPr>
            <a:picLocks noGrp="1" noChangeAspect="1"/>
          </p:cNvPicPr>
          <p:nvPr>
            <p:ph idx="1"/>
          </p:nvPr>
        </p:nvPicPr>
        <p:blipFill>
          <a:blip r:embed="rId3">
            <a:extLst>
              <a:ext uri="{28A0092B-C50C-407E-A947-70E740481C1C}">
                <a14:useLocalDpi xmlns:a14="http://schemas.microsoft.com/office/drawing/2010/main" val="0"/>
              </a:ext>
            </a:extLst>
          </a:blip>
          <a:srcRect t="3959" b="3959"/>
          <a:stretch>
            <a:fillRect/>
          </a:stretch>
        </p:blipFill>
        <p:spPr/>
      </p:pic>
    </p:spTree>
    <p:extLst>
      <p:ext uri="{BB962C8B-B14F-4D97-AF65-F5344CB8AC3E}">
        <p14:creationId xmlns:p14="http://schemas.microsoft.com/office/powerpoint/2010/main" val="800655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in-food-sovereignty-5-steps-to-cool-the-plane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0"/>
            <a:ext cx="9448800" cy="6464524"/>
          </a:xfrm>
          <a:prstGeom prst="rect">
            <a:avLst/>
          </a:prstGeom>
        </p:spPr>
      </p:pic>
    </p:spTree>
    <p:extLst>
      <p:ext uri="{BB962C8B-B14F-4D97-AF65-F5344CB8AC3E}">
        <p14:creationId xmlns:p14="http://schemas.microsoft.com/office/powerpoint/2010/main" val="37307429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solidFill>
                  <a:srgbClr val="000000"/>
                </a:solidFill>
                <a:effectLst>
                  <a:outerShdw blurRad="50800" dist="39000" dir="5460000" algn="tl">
                    <a:srgbClr val="000000">
                      <a:alpha val="38000"/>
                    </a:srgbClr>
                  </a:outerShdw>
                </a:effectLst>
              </a:rPr>
              <a:t>Global Food Waste:30%</a:t>
            </a:r>
          </a:p>
        </p:txBody>
      </p:sp>
      <p:sp>
        <p:nvSpPr>
          <p:cNvPr id="3" name="Content Placeholder 2"/>
          <p:cNvSpPr>
            <a:spLocks noGrp="1"/>
          </p:cNvSpPr>
          <p:nvPr>
            <p:ph idx="1"/>
          </p:nvPr>
        </p:nvSpPr>
        <p:spPr/>
        <p:txBody>
          <a:bodyPr/>
          <a:lstStyle/>
          <a:p>
            <a:endParaRPr lang="en-US"/>
          </a:p>
        </p:txBody>
      </p:sp>
      <p:pic>
        <p:nvPicPr>
          <p:cNvPr id="4" name="Content Placeholder 3" descr="AAEAAQAAAAAAAAfiAAAAJGJiN2JhM2RkLTMyYWYtNGNiYi1hN2NkLTEyNjQxZWZlNzU4MA.png"/>
          <p:cNvPicPr>
            <a:picLocks noChangeAspect="1"/>
          </p:cNvPicPr>
          <p:nvPr/>
        </p:nvPicPr>
        <p:blipFill>
          <a:blip r:embed="rId2">
            <a:extLst>
              <a:ext uri="{28A0092B-C50C-407E-A947-70E740481C1C}">
                <a14:useLocalDpi xmlns:a14="http://schemas.microsoft.com/office/drawing/2010/main" val="0"/>
              </a:ext>
            </a:extLst>
          </a:blip>
          <a:srcRect l="-4178" r="-4178"/>
          <a:stretch>
            <a:fillRect/>
          </a:stretch>
        </p:blipFill>
        <p:spPr>
          <a:xfrm>
            <a:off x="955675" y="1585913"/>
            <a:ext cx="7232650" cy="4291012"/>
          </a:xfrm>
          <a:prstGeom prst="rect">
            <a:avLst/>
          </a:prstGeom>
        </p:spPr>
      </p:pic>
    </p:spTree>
    <p:extLst>
      <p:ext uri="{BB962C8B-B14F-4D97-AF65-F5344CB8AC3E}">
        <p14:creationId xmlns:p14="http://schemas.microsoft.com/office/powerpoint/2010/main" val="13810598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Australia’s climate change </a:t>
            </a:r>
          </a:p>
        </p:txBody>
      </p:sp>
      <p:pic>
        <p:nvPicPr>
          <p:cNvPr id="4" name="Content Placeholder 3" descr="1388.jpg"/>
          <p:cNvPicPr>
            <a:picLocks noGrp="1" noChangeAspect="1"/>
          </p:cNvPicPr>
          <p:nvPr>
            <p:ph idx="1"/>
          </p:nvPr>
        </p:nvPicPr>
        <p:blipFill>
          <a:blip r:embed="rId3">
            <a:extLst>
              <a:ext uri="{28A0092B-C50C-407E-A947-70E740481C1C}">
                <a14:useLocalDpi xmlns:a14="http://schemas.microsoft.com/office/drawing/2010/main" val="0"/>
              </a:ext>
            </a:extLst>
          </a:blip>
          <a:srcRect l="2489" r="2489"/>
          <a:stretch>
            <a:fillRect/>
          </a:stretch>
        </p:blipFill>
        <p:spPr/>
      </p:pic>
    </p:spTree>
    <p:extLst>
      <p:ext uri="{BB962C8B-B14F-4D97-AF65-F5344CB8AC3E}">
        <p14:creationId xmlns:p14="http://schemas.microsoft.com/office/powerpoint/2010/main" val="16205027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b5cb1683ed32d994040b08511d8f282.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1" t="-1059" r="-2651" b="3359"/>
          <a:stretch/>
        </p:blipFill>
        <p:spPr>
          <a:xfrm>
            <a:off x="457200" y="485143"/>
            <a:ext cx="8447764" cy="5992947"/>
          </a:xfrm>
        </p:spPr>
      </p:pic>
    </p:spTree>
    <p:extLst>
      <p:ext uri="{BB962C8B-B14F-4D97-AF65-F5344CB8AC3E}">
        <p14:creationId xmlns:p14="http://schemas.microsoft.com/office/powerpoint/2010/main" val="21361192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67ef8514281a4fa66c604ff7122dd1c5.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1902" r="-11902"/>
          <a:stretch/>
        </p:blipFill>
        <p:spPr>
          <a:xfrm>
            <a:off x="100013" y="1"/>
            <a:ext cx="8762139" cy="7077384"/>
          </a:xfrm>
        </p:spPr>
      </p:pic>
    </p:spTree>
    <p:extLst>
      <p:ext uri="{BB962C8B-B14F-4D97-AF65-F5344CB8AC3E}">
        <p14:creationId xmlns:p14="http://schemas.microsoft.com/office/powerpoint/2010/main" val="2413514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Australia </a:t>
            </a:r>
            <a:br>
              <a:rPr lang="en-US" sz="3600" b="1" dirty="0"/>
            </a:br>
            <a:r>
              <a:rPr lang="en-US" sz="3600" b="1" dirty="0"/>
              <a:t>one of the most vulnerable in developed world  </a:t>
            </a:r>
          </a:p>
        </p:txBody>
      </p:sp>
      <p:sp>
        <p:nvSpPr>
          <p:cNvPr id="3" name="Content Placeholder 2"/>
          <p:cNvSpPr>
            <a:spLocks noGrp="1"/>
          </p:cNvSpPr>
          <p:nvPr>
            <p:ph idx="1"/>
          </p:nvPr>
        </p:nvSpPr>
        <p:spPr/>
        <p:txBody>
          <a:bodyPr>
            <a:normAutofit fontScale="70000" lnSpcReduction="20000"/>
          </a:bodyPr>
          <a:lstStyle/>
          <a:p>
            <a:r>
              <a:rPr lang="en-US" dirty="0"/>
              <a:t>5 degree Celsius rise by 2090</a:t>
            </a:r>
          </a:p>
          <a:p>
            <a:r>
              <a:rPr lang="en-US" dirty="0"/>
              <a:t>IPCC (Oct. 2018):  2 degree of the Paris Agreements is insufficient. 1,5 would be better</a:t>
            </a:r>
          </a:p>
          <a:p>
            <a:r>
              <a:rPr lang="en-US" b="1" dirty="0"/>
              <a:t>2018 historic drought</a:t>
            </a:r>
            <a:r>
              <a:rPr lang="en-US" dirty="0"/>
              <a:t>, 3</a:t>
            </a:r>
            <a:r>
              <a:rPr lang="en-US" baseline="30000" dirty="0"/>
              <a:t>rd</a:t>
            </a:r>
            <a:r>
              <a:rPr lang="en-US" dirty="0"/>
              <a:t> warmest, annual rainfall below 11%, lowest recorded in 2005 during the Millennium Drought </a:t>
            </a:r>
          </a:p>
          <a:p>
            <a:r>
              <a:rPr lang="en-US" dirty="0"/>
              <a:t>2 regions; </a:t>
            </a:r>
            <a:r>
              <a:rPr lang="en-US" b="1" dirty="0"/>
              <a:t>Murray Darling basin and South west</a:t>
            </a:r>
          </a:p>
          <a:p>
            <a:r>
              <a:rPr lang="en-US" b="1" dirty="0"/>
              <a:t>Very bad for the </a:t>
            </a:r>
            <a:r>
              <a:rPr lang="en-US" b="1" dirty="0" err="1"/>
              <a:t>Agri</a:t>
            </a:r>
            <a:r>
              <a:rPr lang="en-US" dirty="0"/>
              <a:t>: 70% of winegrowing will be less suitable by 2050</a:t>
            </a:r>
          </a:p>
          <a:p>
            <a:r>
              <a:rPr lang="en-US" dirty="0"/>
              <a:t>Carrots, most </a:t>
            </a:r>
            <a:r>
              <a:rPr lang="en-US" dirty="0" err="1"/>
              <a:t>valu</a:t>
            </a:r>
            <a:r>
              <a:rPr lang="en-US" dirty="0"/>
              <a:t>. vegetable export will be less</a:t>
            </a:r>
          </a:p>
          <a:p>
            <a:r>
              <a:rPr lang="en-US" dirty="0"/>
              <a:t>Heat stress on dairy cows will reduce milk yield by 10-25 %. </a:t>
            </a:r>
          </a:p>
          <a:p>
            <a:r>
              <a:rPr lang="en-US" b="1" dirty="0"/>
              <a:t>Ocean warming and acidification </a:t>
            </a:r>
            <a:r>
              <a:rPr lang="en-US" dirty="0"/>
              <a:t>from GHG impacted </a:t>
            </a:r>
            <a:r>
              <a:rPr lang="en-US" b="1" dirty="0"/>
              <a:t>Great Barrier Reef. </a:t>
            </a:r>
            <a:r>
              <a:rPr lang="en-US" dirty="0"/>
              <a:t>Valued over 40 billion has degradation, including |mass bleaching event| in 2016., which was made 175 times more likely by cc.     </a:t>
            </a:r>
          </a:p>
        </p:txBody>
      </p:sp>
    </p:spTree>
    <p:extLst>
      <p:ext uri="{BB962C8B-B14F-4D97-AF65-F5344CB8AC3E}">
        <p14:creationId xmlns:p14="http://schemas.microsoft.com/office/powerpoint/2010/main" val="3696074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55430"/>
          </a:xfrm>
        </p:spPr>
        <p:txBody>
          <a:bodyPr>
            <a:normAutofit fontScale="90000"/>
          </a:bodyPr>
          <a:lstStyle/>
          <a:p>
            <a:r>
              <a:rPr lang="en-US" sz="4000" b="1" dirty="0">
                <a:ln w="11430"/>
                <a:solidFill>
                  <a:srgbClr val="000000"/>
                </a:solidFill>
                <a:effectLst>
                  <a:outerShdw blurRad="50800" dist="39000" dir="5460000" algn="tl">
                    <a:srgbClr val="000000">
                      <a:alpha val="38000"/>
                    </a:srgbClr>
                  </a:outerShdw>
                </a:effectLst>
              </a:rPr>
              <a:t>V. Taking Global Action for Future</a:t>
            </a:r>
            <a:br>
              <a:rPr lang="en-US" sz="4000" b="1" dirty="0">
                <a:ln w="11430"/>
                <a:solidFill>
                  <a:srgbClr val="000000"/>
                </a:solidFill>
                <a:effectLst>
                  <a:outerShdw blurRad="50800" dist="39000" dir="5460000" algn="tl">
                    <a:srgbClr val="000000">
                      <a:alpha val="38000"/>
                    </a:srgbClr>
                  </a:outerShdw>
                </a:effectLst>
              </a:rPr>
            </a:br>
            <a:r>
              <a:rPr lang="en-US" sz="4000" b="1" dirty="0">
                <a:ln w="11430"/>
                <a:solidFill>
                  <a:srgbClr val="000000"/>
                </a:solidFill>
                <a:effectLst>
                  <a:outerShdw blurRad="50800" dist="39000" dir="5460000" algn="tl">
                    <a:srgbClr val="000000">
                      <a:alpha val="38000"/>
                    </a:srgbClr>
                  </a:outerShdw>
                </a:effectLst>
              </a:rPr>
              <a:t>2030 Agenda for Sustainable </a:t>
            </a:r>
            <a:r>
              <a:rPr lang="en-US" b="1" dirty="0">
                <a:ln w="11430"/>
                <a:solidFill>
                  <a:srgbClr val="000000"/>
                </a:solidFill>
                <a:effectLst>
                  <a:outerShdw blurRad="50800" dist="39000" dir="5460000" algn="tl">
                    <a:srgbClr val="000000">
                      <a:alpha val="38000"/>
                    </a:srgbClr>
                  </a:outerShdw>
                </a:effectLst>
              </a:rPr>
              <a:t>Development</a:t>
            </a:r>
            <a:endParaRPr lang="en-US" dirty="0"/>
          </a:p>
        </p:txBody>
      </p:sp>
      <p:pic>
        <p:nvPicPr>
          <p:cNvPr id="4" name="Content Placeholder 3" descr="SDGs.jpg"/>
          <p:cNvPicPr>
            <a:picLocks noGrp="1" noChangeAspect="1"/>
          </p:cNvPicPr>
          <p:nvPr>
            <p:ph idx="1"/>
          </p:nvPr>
        </p:nvPicPr>
        <p:blipFill rotWithShape="1">
          <a:blip r:embed="rId2">
            <a:extLst>
              <a:ext uri="{28A0092B-C50C-407E-A947-70E740481C1C}">
                <a14:useLocalDpi xmlns:a14="http://schemas.microsoft.com/office/drawing/2010/main" val="0"/>
              </a:ext>
            </a:extLst>
          </a:blip>
          <a:srcRect t="268" b="2452"/>
          <a:stretch/>
        </p:blipFill>
        <p:spPr>
          <a:xfrm>
            <a:off x="457200" y="1143000"/>
            <a:ext cx="8229600" cy="5320821"/>
          </a:xfrm>
        </p:spPr>
      </p:pic>
    </p:spTree>
    <p:extLst>
      <p:ext uri="{BB962C8B-B14F-4D97-AF65-F5344CB8AC3E}">
        <p14:creationId xmlns:p14="http://schemas.microsoft.com/office/powerpoint/2010/main" val="482118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Unknown copy 3.jpeg"/>
          <p:cNvPicPr>
            <a:picLocks noGrp="1" noChangeAspect="1"/>
          </p:cNvPicPr>
          <p:nvPr>
            <p:ph idx="1"/>
          </p:nvPr>
        </p:nvPicPr>
        <p:blipFill rotWithShape="1">
          <a:blip r:embed="rId2">
            <a:extLst>
              <a:ext uri="{28A0092B-C50C-407E-A947-70E740481C1C}">
                <a14:useLocalDpi xmlns:a14="http://schemas.microsoft.com/office/drawing/2010/main" val="0"/>
              </a:ext>
            </a:extLst>
          </a:blip>
          <a:srcRect t="264" b="2709"/>
          <a:stretch/>
        </p:blipFill>
        <p:spPr>
          <a:xfrm>
            <a:off x="457200" y="713446"/>
            <a:ext cx="8229600" cy="6144554"/>
          </a:xfrm>
        </p:spPr>
      </p:pic>
    </p:spTree>
    <p:extLst>
      <p:ext uri="{BB962C8B-B14F-4D97-AF65-F5344CB8AC3E}">
        <p14:creationId xmlns:p14="http://schemas.microsoft.com/office/powerpoint/2010/main" val="3265431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future? </a:t>
            </a:r>
          </a:p>
        </p:txBody>
      </p:sp>
      <p:sp>
        <p:nvSpPr>
          <p:cNvPr id="3" name="Content Placeholder 2"/>
          <p:cNvSpPr>
            <a:spLocks noGrp="1"/>
          </p:cNvSpPr>
          <p:nvPr>
            <p:ph idx="1"/>
          </p:nvPr>
        </p:nvSpPr>
        <p:spPr>
          <a:xfrm>
            <a:off x="457200" y="1417638"/>
            <a:ext cx="8229600" cy="4708525"/>
          </a:xfrm>
        </p:spPr>
        <p:txBody>
          <a:bodyPr>
            <a:normAutofit fontScale="47500" lnSpcReduction="20000"/>
          </a:bodyPr>
          <a:lstStyle/>
          <a:p>
            <a:r>
              <a:rPr lang="en-US" sz="5100" b="1" u="sng" dirty="0">
                <a:solidFill>
                  <a:srgbClr val="000000"/>
                </a:solidFill>
              </a:rPr>
              <a:t>1. Human rights approach to food security: </a:t>
            </a:r>
          </a:p>
          <a:p>
            <a:pPr lvl="1"/>
            <a:r>
              <a:rPr lang="en-US" sz="5100" b="1" dirty="0">
                <a:solidFill>
                  <a:srgbClr val="000000"/>
                </a:solidFill>
              </a:rPr>
              <a:t>From charity to legal entitlement  </a:t>
            </a:r>
          </a:p>
          <a:p>
            <a:pPr lvl="1"/>
            <a:r>
              <a:rPr lang="en-US" sz="5100" b="1" dirty="0">
                <a:solidFill>
                  <a:srgbClr val="000000"/>
                </a:solidFill>
              </a:rPr>
              <a:t>Gender equality in food and agriculture</a:t>
            </a:r>
          </a:p>
          <a:p>
            <a:r>
              <a:rPr lang="en-US" sz="5100" b="1" u="sng" dirty="0">
                <a:solidFill>
                  <a:srgbClr val="000000"/>
                </a:solidFill>
              </a:rPr>
              <a:t>2. Changing production methods</a:t>
            </a:r>
            <a:r>
              <a:rPr lang="en-US" sz="5100" b="1" dirty="0">
                <a:solidFill>
                  <a:srgbClr val="000000"/>
                </a:solidFill>
              </a:rPr>
              <a:t>: From industrial agriculture to ecosystem oriented production (agro-ecology)</a:t>
            </a:r>
            <a:endParaRPr lang="en-US" sz="5100" b="1" u="sng" dirty="0">
              <a:solidFill>
                <a:srgbClr val="000000"/>
              </a:solidFill>
            </a:endParaRPr>
          </a:p>
          <a:p>
            <a:r>
              <a:rPr lang="en-US" sz="5100" b="1" u="sng" dirty="0">
                <a:solidFill>
                  <a:srgbClr val="000000"/>
                </a:solidFill>
              </a:rPr>
              <a:t> 3. Changing consumption methods:</a:t>
            </a:r>
          </a:p>
          <a:p>
            <a:pPr lvl="1"/>
            <a:r>
              <a:rPr lang="en-US" sz="5100" b="1" dirty="0">
                <a:solidFill>
                  <a:srgbClr val="000000"/>
                </a:solidFill>
              </a:rPr>
              <a:t>Less meat more plant</a:t>
            </a:r>
          </a:p>
          <a:p>
            <a:pPr lvl="1"/>
            <a:r>
              <a:rPr lang="en-US" sz="5100" b="1" dirty="0">
                <a:solidFill>
                  <a:srgbClr val="000000"/>
                </a:solidFill>
              </a:rPr>
              <a:t>Less waste</a:t>
            </a:r>
          </a:p>
          <a:p>
            <a:pPr lvl="1"/>
            <a:r>
              <a:rPr lang="en-US" sz="5100" b="1" dirty="0">
                <a:solidFill>
                  <a:srgbClr val="000000"/>
                </a:solidFill>
              </a:rPr>
              <a:t>Eat locally and seasonally </a:t>
            </a:r>
          </a:p>
          <a:p>
            <a:r>
              <a:rPr lang="en-US" sz="5100" b="1" u="sng" dirty="0">
                <a:solidFill>
                  <a:srgbClr val="000000"/>
                </a:solidFill>
              </a:rPr>
              <a:t>4. Democratization of food systems</a:t>
            </a:r>
            <a:r>
              <a:rPr lang="en-US" sz="5100" b="1" dirty="0">
                <a:solidFill>
                  <a:srgbClr val="000000"/>
                </a:solidFill>
              </a:rPr>
              <a:t>:</a:t>
            </a:r>
          </a:p>
          <a:p>
            <a:pPr lvl="1"/>
            <a:r>
              <a:rPr lang="en-US" sz="5100" b="1" dirty="0">
                <a:solidFill>
                  <a:srgbClr val="000000"/>
                </a:solidFill>
              </a:rPr>
              <a:t>Community Supported Agriculture</a:t>
            </a:r>
          </a:p>
          <a:p>
            <a:pPr lvl="1"/>
            <a:r>
              <a:rPr lang="en-US" sz="5100" b="1" dirty="0">
                <a:solidFill>
                  <a:srgbClr val="000000"/>
                </a:solidFill>
              </a:rPr>
              <a:t>Food Policy Councils </a:t>
            </a:r>
          </a:p>
          <a:p>
            <a:pPr lvl="1"/>
            <a:r>
              <a:rPr lang="en-US" sz="5100" b="1" dirty="0">
                <a:solidFill>
                  <a:srgbClr val="000000"/>
                </a:solidFill>
              </a:rPr>
              <a:t>Food Sovereignty  </a:t>
            </a:r>
          </a:p>
          <a:p>
            <a:endParaRPr lang="en-US" dirty="0"/>
          </a:p>
        </p:txBody>
      </p:sp>
    </p:spTree>
    <p:extLst>
      <p:ext uri="{BB962C8B-B14F-4D97-AF65-F5344CB8AC3E}">
        <p14:creationId xmlns:p14="http://schemas.microsoft.com/office/powerpoint/2010/main" val="3058138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2018 Global Hunger Index</a:t>
            </a:r>
          </a:p>
        </p:txBody>
      </p:sp>
      <p:pic>
        <p:nvPicPr>
          <p:cNvPr id="4" name="Content Placeholder 3" descr="images.png"/>
          <p:cNvPicPr>
            <a:picLocks noGrp="1" noChangeAspect="1"/>
          </p:cNvPicPr>
          <p:nvPr>
            <p:ph idx="1"/>
          </p:nvPr>
        </p:nvPicPr>
        <p:blipFill>
          <a:blip r:embed="rId2">
            <a:extLst>
              <a:ext uri="{28A0092B-C50C-407E-A947-70E740481C1C}">
                <a14:useLocalDpi xmlns:a14="http://schemas.microsoft.com/office/drawing/2010/main" val="0"/>
              </a:ext>
            </a:extLst>
          </a:blip>
          <a:srcRect l="-4801" r="-4801"/>
          <a:stretch>
            <a:fillRect/>
          </a:stretch>
        </p:blipFill>
        <p:spPr>
          <a:xfrm>
            <a:off x="1042988" y="2293192"/>
            <a:ext cx="6777037" cy="3539283"/>
          </a:xfrm>
        </p:spPr>
      </p:pic>
      <p:sp>
        <p:nvSpPr>
          <p:cNvPr id="3" name="TextBox 2"/>
          <p:cNvSpPr txBox="1"/>
          <p:nvPr/>
        </p:nvSpPr>
        <p:spPr>
          <a:xfrm>
            <a:off x="4515410" y="298783"/>
            <a:ext cx="4190223" cy="369332"/>
          </a:xfrm>
          <a:prstGeom prst="rect">
            <a:avLst/>
          </a:prstGeom>
          <a:noFill/>
        </p:spPr>
        <p:txBody>
          <a:bodyPr wrap="square" rtlCol="0">
            <a:spAutoFit/>
          </a:bodyPr>
          <a:lstStyle/>
          <a:p>
            <a:r>
              <a:rPr lang="en-US" b="1" dirty="0">
                <a:solidFill>
                  <a:srgbClr val="000000"/>
                </a:solidFill>
              </a:rPr>
              <a:t>113 m. alarmingly food insecure </a:t>
            </a:r>
          </a:p>
        </p:txBody>
      </p:sp>
    </p:spTree>
    <p:extLst>
      <p:ext uri="{BB962C8B-B14F-4D97-AF65-F5344CB8AC3E}">
        <p14:creationId xmlns:p14="http://schemas.microsoft.com/office/powerpoint/2010/main" val="3812327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state-of-food-security-and-nutrition-in-the-world-2017-5-6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185" y="689769"/>
            <a:ext cx="8102600" cy="5788057"/>
          </a:xfrm>
          <a:prstGeom prst="rect">
            <a:avLst/>
          </a:prstGeom>
        </p:spPr>
      </p:pic>
      <p:sp>
        <p:nvSpPr>
          <p:cNvPr id="2" name="TextBox 1"/>
          <p:cNvSpPr txBox="1"/>
          <p:nvPr/>
        </p:nvSpPr>
        <p:spPr>
          <a:xfrm>
            <a:off x="4649143" y="184666"/>
            <a:ext cx="3563278" cy="369332"/>
          </a:xfrm>
          <a:prstGeom prst="rect">
            <a:avLst/>
          </a:prstGeom>
          <a:noFill/>
        </p:spPr>
        <p:txBody>
          <a:bodyPr wrap="square" rtlCol="0">
            <a:spAutoFit/>
          </a:bodyPr>
          <a:lstStyle/>
          <a:p>
            <a:pPr algn="ctr"/>
            <a:r>
              <a:rPr lang="en-US" b="1" dirty="0">
                <a:solidFill>
                  <a:srgbClr val="000000"/>
                </a:solidFill>
              </a:rPr>
              <a:t>Why hunger increasing?</a:t>
            </a:r>
          </a:p>
        </p:txBody>
      </p:sp>
    </p:spTree>
    <p:extLst>
      <p:ext uri="{BB962C8B-B14F-4D97-AF65-F5344CB8AC3E}">
        <p14:creationId xmlns:p14="http://schemas.microsoft.com/office/powerpoint/2010/main" val="1963356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food1.jpg"/>
          <p:cNvPicPr>
            <a:picLocks noGrp="1" noChangeAspect="1"/>
          </p:cNvPicPr>
          <p:nvPr>
            <p:ph idx="1"/>
          </p:nvPr>
        </p:nvPicPr>
        <p:blipFill>
          <a:blip r:embed="rId3">
            <a:extLst>
              <a:ext uri="{28A0092B-C50C-407E-A947-70E740481C1C}">
                <a14:useLocalDpi xmlns:a14="http://schemas.microsoft.com/office/drawing/2010/main" val="0"/>
              </a:ext>
            </a:extLst>
          </a:blip>
          <a:srcRect l="23128" r="23128"/>
          <a:stretch>
            <a:fillRect/>
          </a:stretch>
        </p:blipFill>
        <p:spPr>
          <a:xfrm>
            <a:off x="3739444" y="498828"/>
            <a:ext cx="5404556" cy="5853113"/>
          </a:xfrm>
        </p:spPr>
      </p:pic>
      <p:sp>
        <p:nvSpPr>
          <p:cNvPr id="12" name="Text Placeholder 11"/>
          <p:cNvSpPr>
            <a:spLocks noGrp="1"/>
          </p:cNvSpPr>
          <p:nvPr>
            <p:ph type="body" sz="half" idx="2"/>
          </p:nvPr>
        </p:nvSpPr>
        <p:spPr>
          <a:xfrm>
            <a:off x="457200" y="273050"/>
            <a:ext cx="3008313" cy="6584950"/>
          </a:xfrm>
        </p:spPr>
        <p:txBody>
          <a:bodyPr>
            <a:noAutofit/>
          </a:bodyPr>
          <a:lstStyle/>
          <a:p>
            <a:pPr marL="342900" indent="-342900">
              <a:buFont typeface="Wingdings" charset="2"/>
              <a:buChar char="u"/>
            </a:pPr>
            <a:r>
              <a:rPr lang="en-US" sz="2400" b="1" dirty="0"/>
              <a:t>95 % of them live sub-tropic regions, climate insecure places in </a:t>
            </a:r>
            <a:r>
              <a:rPr lang="en-US" sz="2400" b="1" dirty="0">
                <a:solidFill>
                  <a:srgbClr val="FF0000"/>
                </a:solidFill>
              </a:rPr>
              <a:t>Sub-Saharan  Africa, South Asia and Small Island States</a:t>
            </a:r>
            <a:r>
              <a:rPr lang="en-US" sz="2400" b="1" dirty="0"/>
              <a:t>;</a:t>
            </a:r>
          </a:p>
          <a:p>
            <a:pPr marL="342900" indent="-342900">
              <a:buFont typeface="Wingdings" charset="2"/>
              <a:buChar char="u"/>
            </a:pPr>
            <a:r>
              <a:rPr lang="en-US" sz="2400" b="1" dirty="0"/>
              <a:t>Most of them small holder or landless farmers in remote villages, and indigenous people;(500 million) </a:t>
            </a:r>
          </a:p>
          <a:p>
            <a:pPr marL="342900" indent="-342900">
              <a:buFont typeface="Wingdings" charset="2"/>
              <a:buChar char="u"/>
            </a:pPr>
            <a:r>
              <a:rPr lang="en-US" sz="2400" b="1" dirty="0"/>
              <a:t>They produce </a:t>
            </a:r>
            <a:r>
              <a:rPr lang="en-US" sz="2400" b="1" dirty="0">
                <a:solidFill>
                  <a:srgbClr val="FF0000"/>
                </a:solidFill>
              </a:rPr>
              <a:t>%70 of the local food with % 30 of the land.</a:t>
            </a:r>
          </a:p>
          <a:p>
            <a:pPr marL="342900" indent="-342900">
              <a:buFont typeface="Wingdings" charset="2"/>
              <a:buChar char="u"/>
            </a:pPr>
            <a:endParaRPr lang="en-US" sz="2400" dirty="0"/>
          </a:p>
        </p:txBody>
      </p:sp>
    </p:spTree>
    <p:extLst>
      <p:ext uri="{BB962C8B-B14F-4D97-AF65-F5344CB8AC3E}">
        <p14:creationId xmlns:p14="http://schemas.microsoft.com/office/powerpoint/2010/main" val="2812353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2" y="207086"/>
            <a:ext cx="7024742" cy="2116566"/>
          </a:xfrm>
        </p:spPr>
        <p:txBody>
          <a:bodyPr>
            <a:normAutofit/>
          </a:bodyPr>
          <a:lstStyle/>
          <a:p>
            <a:pPr algn="ctr"/>
            <a:r>
              <a:rPr lang="en-US" b="1" dirty="0">
                <a:solidFill>
                  <a:schemeClr val="bg2">
                    <a:lumMod val="50000"/>
                  </a:schemeClr>
                </a:solidFill>
              </a:rPr>
              <a:t>As a result of climate + War: Migration is the highest problem</a:t>
            </a:r>
          </a:p>
        </p:txBody>
      </p:sp>
      <p:pic>
        <p:nvPicPr>
          <p:cNvPr id="4" name="Content Placeholder 3" descr="lesbos_3430415a.jpg"/>
          <p:cNvPicPr>
            <a:picLocks noGrp="1" noChangeAspect="1"/>
          </p:cNvPicPr>
          <p:nvPr>
            <p:ph idx="1"/>
          </p:nvPr>
        </p:nvPicPr>
        <p:blipFill>
          <a:blip r:embed="rId2">
            <a:extLst>
              <a:ext uri="{28A0092B-C50C-407E-A947-70E740481C1C}">
                <a14:useLocalDpi xmlns:a14="http://schemas.microsoft.com/office/drawing/2010/main" val="0"/>
              </a:ext>
            </a:extLst>
          </a:blip>
          <a:srcRect t="5946" b="5946"/>
          <a:stretch>
            <a:fillRect/>
          </a:stretch>
        </p:blipFill>
        <p:spPr/>
      </p:pic>
    </p:spTree>
    <p:extLst>
      <p:ext uri="{BB962C8B-B14F-4D97-AF65-F5344CB8AC3E}">
        <p14:creationId xmlns:p14="http://schemas.microsoft.com/office/powerpoint/2010/main" val="278713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1857</TotalTime>
  <Words>1809</Words>
  <Application>Microsoft Macintosh PowerPoint</Application>
  <PresentationFormat>On-screen Show (4:3)</PresentationFormat>
  <Paragraphs>243</Paragraphs>
  <Slides>58</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Avenir Black</vt:lpstr>
      <vt:lpstr>Avenir Book</vt:lpstr>
      <vt:lpstr>Avenir Light</vt:lpstr>
      <vt:lpstr>Calibri</vt:lpstr>
      <vt:lpstr>Calibri Light</vt:lpstr>
      <vt:lpstr>Wingdings</vt:lpstr>
      <vt:lpstr>Office Theme</vt:lpstr>
      <vt:lpstr>Human rights based approach to food security in the age of climate change   </vt:lpstr>
      <vt:lpstr>Major points</vt:lpstr>
      <vt:lpstr>I. State of food insecurity In 2015, 777m. In 2017 815mil. In 2018,  821 m  11% increase of hunger 1,5 m. children risk of death</vt:lpstr>
      <vt:lpstr>Global Malnutrition</vt:lpstr>
      <vt:lpstr>35 m. in North East Nigeria, South Sudan, Somalia, Yemen, plus Myanmar, DRC in imminent danger of famine</vt:lpstr>
      <vt:lpstr>2018 Global Hunger Index</vt:lpstr>
      <vt:lpstr>PowerPoint Presentation</vt:lpstr>
      <vt:lpstr>PowerPoint Presentation</vt:lpstr>
      <vt:lpstr>As a result of climate + War: Migration is the highest problem</vt:lpstr>
      <vt:lpstr>PowerPoint Presentation</vt:lpstr>
      <vt:lpstr>II. What is right to Food? It is not a right to be fed, it is not charity…</vt:lpstr>
      <vt:lpstr>HISTORY: From 1948 UDHR, Art.25 To 1966 ICESCR Art.11 </vt:lpstr>
      <vt:lpstr>Legal Structure of the Right to Food</vt:lpstr>
      <vt:lpstr>Covenant of the ESCR Art. 11 States: Duty Bearer Citizens: Right holder </vt:lpstr>
      <vt:lpstr>PowerPoint Presentation</vt:lpstr>
      <vt:lpstr>Domestic Legal Structure </vt:lpstr>
      <vt:lpstr>PowerPoint Presentation</vt:lpstr>
      <vt:lpstr>HUMAN RIGHTS BASED APPROACH TO FOOD SECURITY: Feed the world fairly and equitably </vt:lpstr>
      <vt:lpstr>PowerPoint Presentation</vt:lpstr>
      <vt:lpstr>III. Critical thinking about today’s food systems challenges</vt:lpstr>
      <vt:lpstr>5. Commodification of agriculture:   Trade agreements, neoliberal economic policies</vt:lpstr>
      <vt:lpstr>Who controls the food system?</vt:lpstr>
      <vt:lpstr>PowerPoint Presentation</vt:lpstr>
      <vt:lpstr>Abusing agriculture &amp; food chain workers for cheap food</vt:lpstr>
      <vt:lpstr>Technological innovations? </vt:lpstr>
      <vt:lpstr>Wealth &amp; Hunger increasing</vt:lpstr>
      <vt:lpstr>1. Top 1% is benefitting from unsustainable practices, while more suffering, experiencing poverty and hunger   2. Inequality among countries 25% greater because of climate change  </vt:lpstr>
      <vt:lpstr>Transformation of food systems Supermarket adventure: </vt:lpstr>
      <vt:lpstr> More people suffers from eating too much food than too little</vt:lpstr>
      <vt:lpstr>PowerPoint Presentation</vt:lpstr>
      <vt:lpstr>Inadequate food consumption is the common denominator in all forms of malnutrition</vt:lpstr>
      <vt:lpstr>PowerPoint Presentation</vt:lpstr>
      <vt:lpstr>PowerPoint Presentation</vt:lpstr>
      <vt:lpstr>Climate Change &amp; Food Security Complex Relationship</vt:lpstr>
      <vt:lpstr>Extreme weather events: Drought, flood &amp; mudslide</vt:lpstr>
      <vt:lpstr>PowerPoint Presentation</vt:lpstr>
      <vt:lpstr>Rising Temperature 1960-2020</vt:lpstr>
      <vt:lpstr>PowerPoint Presentation</vt:lpstr>
      <vt:lpstr> Impact on Crop Yields</vt:lpstr>
      <vt:lpstr>Impact on Hunger &amp; Malnutrition</vt:lpstr>
      <vt:lpstr>Impact on water: Indus, Ganges, Yangtze</vt:lpstr>
      <vt:lpstr>Falling water tables, slowing irrigation </vt:lpstr>
      <vt:lpstr>Greatest driver of climate change: Industrial agriculture 50% more food in 2050?</vt:lpstr>
      <vt:lpstr>Land Degradation </vt:lpstr>
      <vt:lpstr>Loss of biodiversity</vt:lpstr>
      <vt:lpstr>IPBES Report May 2019  Declining of Earth’s natural life support  </vt:lpstr>
      <vt:lpstr>Livestock</vt:lpstr>
      <vt:lpstr>Rising populations &amp; Changing eating habits</vt:lpstr>
      <vt:lpstr>Transforming Food Systems from Industrial Agriculture</vt:lpstr>
      <vt:lpstr>PowerPoint Presentation</vt:lpstr>
      <vt:lpstr>Global Food Waste:30%</vt:lpstr>
      <vt:lpstr>Australia’s climate change </vt:lpstr>
      <vt:lpstr>PowerPoint Presentation</vt:lpstr>
      <vt:lpstr>PowerPoint Presentation</vt:lpstr>
      <vt:lpstr>Australia  one of the most vulnerable in developed world  </vt:lpstr>
      <vt:lpstr>V. Taking Global Action for Future 2030 Agenda for Sustainable Development</vt:lpstr>
      <vt:lpstr>PowerPoint Presentation</vt:lpstr>
      <vt:lpstr>What future? </vt:lpstr>
    </vt:vector>
  </TitlesOfParts>
  <Company>UCSB</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&amp; Food Security Complex Relationship</dc:title>
  <dc:creator>Hilal Elver Falk</dc:creator>
  <cp:lastModifiedBy>Melissa Shapiro</cp:lastModifiedBy>
  <cp:revision>68</cp:revision>
  <dcterms:created xsi:type="dcterms:W3CDTF">2019-06-26T14:07:30Z</dcterms:created>
  <dcterms:modified xsi:type="dcterms:W3CDTF">2019-07-04T12:17:49Z</dcterms:modified>
</cp:coreProperties>
</file>